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6.xml" ContentType="application/vnd.openxmlformats-officedocument.presentationml.tags+xml"/>
  <Override PartName="/ppt/notesSlides/notesSlide3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6171" r:id="rId2"/>
    <p:sldId id="6417" r:id="rId3"/>
    <p:sldId id="6168" r:id="rId4"/>
    <p:sldId id="6013" r:id="rId5"/>
    <p:sldId id="6638" r:id="rId6"/>
    <p:sldId id="6019" r:id="rId7"/>
    <p:sldId id="6016" r:id="rId8"/>
    <p:sldId id="6017" r:id="rId9"/>
    <p:sldId id="6709" r:id="rId10"/>
    <p:sldId id="6708" r:id="rId11"/>
    <p:sldId id="6167" r:id="rId12"/>
    <p:sldId id="6022" r:id="rId13"/>
    <p:sldId id="6926" r:id="rId14"/>
    <p:sldId id="6706" r:id="rId15"/>
    <p:sldId id="6927" r:id="rId16"/>
    <p:sldId id="6711" r:id="rId17"/>
    <p:sldId id="6833" r:id="rId18"/>
    <p:sldId id="6030" r:id="rId19"/>
    <p:sldId id="6834" r:id="rId20"/>
    <p:sldId id="6928" r:id="rId21"/>
    <p:sldId id="6769" r:id="rId22"/>
    <p:sldId id="6776" r:id="rId23"/>
    <p:sldId id="6032" r:id="rId24"/>
    <p:sldId id="6770" r:id="rId25"/>
    <p:sldId id="6771" r:id="rId26"/>
    <p:sldId id="6780" r:id="rId27"/>
    <p:sldId id="6034" r:id="rId28"/>
    <p:sldId id="6035" r:id="rId29"/>
    <p:sldId id="6774" r:id="rId30"/>
    <p:sldId id="6773" r:id="rId31"/>
    <p:sldId id="6038" r:id="rId32"/>
    <p:sldId id="6775" r:id="rId33"/>
    <p:sldId id="6039" r:id="rId34"/>
    <p:sldId id="6029" r:id="rId35"/>
    <p:sldId id="6777" r:id="rId36"/>
    <p:sldId id="6835" r:id="rId37"/>
    <p:sldId id="6084" r:id="rId38"/>
    <p:sldId id="6046" r:id="rId39"/>
    <p:sldId id="6048" r:id="rId40"/>
    <p:sldId id="6049" r:id="rId41"/>
    <p:sldId id="6050" r:id="rId42"/>
    <p:sldId id="6051" r:id="rId43"/>
    <p:sldId id="6929" r:id="rId44"/>
    <p:sldId id="6893" r:id="rId45"/>
    <p:sldId id="6894" r:id="rId46"/>
    <p:sldId id="6931" r:id="rId47"/>
    <p:sldId id="6836" r:id="rId48"/>
    <p:sldId id="6041" r:id="rId49"/>
    <p:sldId id="6064" r:id="rId50"/>
    <p:sldId id="6765" r:id="rId51"/>
    <p:sldId id="6065" r:id="rId52"/>
    <p:sldId id="6066" r:id="rId53"/>
    <p:sldId id="6067" r:id="rId54"/>
    <p:sldId id="6148" r:id="rId55"/>
    <p:sldId id="6146" r:id="rId56"/>
    <p:sldId id="6147" r:id="rId57"/>
    <p:sldId id="6935" r:id="rId58"/>
    <p:sldId id="6069" r:id="rId59"/>
    <p:sldId id="6837" r:id="rId60"/>
    <p:sldId id="6932" r:id="rId61"/>
    <p:sldId id="6933" r:id="rId62"/>
    <p:sldId id="6934" r:id="rId63"/>
    <p:sldId id="6416" r:id="rId64"/>
    <p:sldId id="6172" r:id="rId65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新增" id="{2A4B47CB-BF69-4D54-AF36-C92280DCA696}">
          <p14:sldIdLst>
            <p14:sldId id="6171"/>
            <p14:sldId id="6417"/>
            <p14:sldId id="6168"/>
            <p14:sldId id="6013"/>
            <p14:sldId id="6638"/>
            <p14:sldId id="6019"/>
            <p14:sldId id="6016"/>
            <p14:sldId id="6017"/>
            <p14:sldId id="6709"/>
            <p14:sldId id="6708"/>
            <p14:sldId id="6167"/>
            <p14:sldId id="6022"/>
            <p14:sldId id="6926"/>
            <p14:sldId id="6706"/>
            <p14:sldId id="6927"/>
            <p14:sldId id="6711"/>
            <p14:sldId id="6833"/>
            <p14:sldId id="6030"/>
            <p14:sldId id="6834"/>
            <p14:sldId id="6928"/>
            <p14:sldId id="6769"/>
            <p14:sldId id="6776"/>
            <p14:sldId id="6032"/>
            <p14:sldId id="6770"/>
            <p14:sldId id="6771"/>
            <p14:sldId id="6780"/>
            <p14:sldId id="6034"/>
            <p14:sldId id="6035"/>
            <p14:sldId id="6774"/>
            <p14:sldId id="6773"/>
            <p14:sldId id="6038"/>
            <p14:sldId id="6775"/>
            <p14:sldId id="6039"/>
            <p14:sldId id="6029"/>
            <p14:sldId id="6777"/>
            <p14:sldId id="6835"/>
            <p14:sldId id="6084"/>
            <p14:sldId id="6046"/>
            <p14:sldId id="6048"/>
            <p14:sldId id="6049"/>
            <p14:sldId id="6050"/>
            <p14:sldId id="6051"/>
            <p14:sldId id="6929"/>
            <p14:sldId id="6893"/>
            <p14:sldId id="6894"/>
            <p14:sldId id="6931"/>
            <p14:sldId id="6836"/>
            <p14:sldId id="6041"/>
            <p14:sldId id="6064"/>
            <p14:sldId id="6765"/>
            <p14:sldId id="6065"/>
            <p14:sldId id="6066"/>
            <p14:sldId id="6067"/>
            <p14:sldId id="6148"/>
            <p14:sldId id="6146"/>
            <p14:sldId id="6147"/>
            <p14:sldId id="6935"/>
            <p14:sldId id="6069"/>
            <p14:sldId id="6837"/>
            <p14:sldId id="6932"/>
            <p14:sldId id="6933"/>
            <p14:sldId id="6934"/>
            <p14:sldId id="6416"/>
            <p14:sldId id="61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唐雅涵" initials="唐雅涵" lastIdx="4" clrIdx="0"/>
  <p:cmAuthor id="8" name="姜伟光" initials="姜" lastIdx="1" clrIdx="0"/>
  <p:cmAuthor id="9" name="wu" initials="w" lastIdx="8" clrIdx="4"/>
  <p:cmAuthor id="3" name="15927" initials="1" lastIdx="1" clrIdx="2"/>
  <p:cmAuthor id="10" name="17398389610" initials="1" lastIdx="18" clrIdx="5"/>
  <p:cmAuthor id="4" name="Administrator" initials="A" lastIdx="4" clrIdx="3"/>
  <p:cmAuthor id="11" name="DELL" initials="D" lastIdx="30" clrIdx="10"/>
  <p:cmAuthor id="5" name="作者" initials="A" lastIdx="0" clrIdx="2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007DD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2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#2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CDBD88-C404-4343-9207-11A7576C01D4}" type="doc">
      <dgm:prSet loTypeId="urn:microsoft.com/office/officeart/2005/8/layout/process1" loCatId="process" qsTypeId="urn:microsoft.com/office/officeart/2005/8/quickstyle/simple1#3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4BC1E490-19A5-4268-AD04-DF2387BD55D3}" type="pres">
      <dgm:prSet presAssocID="{8FCDBD88-C404-4343-9207-11A7576C01D4}" presName="Name0" presStyleCnt="0">
        <dgm:presLayoutVars>
          <dgm:dir/>
          <dgm:resizeHandles val="exact"/>
        </dgm:presLayoutVars>
      </dgm:prSet>
      <dgm:spPr/>
    </dgm:pt>
  </dgm:ptLst>
  <dgm:cxnLst>
    <dgm:cxn modelId="{E9181482-34C3-4534-A190-4153F637DE81}" type="presOf" srcId="{8FCDBD88-C404-4343-9207-11A7576C01D4}" destId="{4BC1E490-19A5-4268-AD04-DF2387BD55D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4A88F-9FFB-4022-94C8-4221662DEE01}" type="doc">
      <dgm:prSet loTypeId="urn:microsoft.com/office/officeart/2005/8/layout/hierarchy4" loCatId="list" qsTypeId="urn:microsoft.com/office/officeart/2005/8/quickstyle/simple1#2" qsCatId="simple" csTypeId="urn:microsoft.com/office/officeart/2005/8/colors/colorful4#2" csCatId="colorful" phldr="1"/>
      <dgm:spPr/>
      <dgm:t>
        <a:bodyPr/>
        <a:lstStyle/>
        <a:p>
          <a:endParaRPr lang="zh-CN" altLang="en-US"/>
        </a:p>
      </dgm:t>
    </dgm:pt>
    <dgm:pt modelId="{85124836-3C37-404E-A4AB-AA711D77D0EE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5DA30F1F-1746-415F-AABE-40A7DFAD99F0}" type="parTrans" cxnId="{13606E67-D508-4EEC-8D57-744C6BBC7242}">
      <dgm:prSet/>
      <dgm:spPr/>
      <dgm:t>
        <a:bodyPr/>
        <a:lstStyle/>
        <a:p>
          <a:endParaRPr lang="zh-CN" altLang="en-US"/>
        </a:p>
      </dgm:t>
    </dgm:pt>
    <dgm:pt modelId="{C91DAA86-173E-4B78-B911-421E04A41272}" type="sibTrans" cxnId="{13606E67-D508-4EEC-8D57-744C6BBC7242}">
      <dgm:prSet/>
      <dgm:spPr/>
      <dgm:t>
        <a:bodyPr/>
        <a:lstStyle/>
        <a:p>
          <a:endParaRPr lang="zh-CN" altLang="en-US"/>
        </a:p>
      </dgm:t>
    </dgm:pt>
    <dgm:pt modelId="{AFB08ED8-E10D-4F0D-BD45-BAEAA576BD32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8D0CCAC9-B5C9-459B-BD1D-68A89D4A9E17}" type="parTrans" cxnId="{FE19CB97-1904-458D-8D54-FB7D8129E0E9}">
      <dgm:prSet/>
      <dgm:spPr/>
      <dgm:t>
        <a:bodyPr/>
        <a:lstStyle/>
        <a:p>
          <a:endParaRPr lang="zh-CN" altLang="en-US"/>
        </a:p>
      </dgm:t>
    </dgm:pt>
    <dgm:pt modelId="{467FF418-9797-4526-A330-2D9A6002C350}" type="sibTrans" cxnId="{FE19CB97-1904-458D-8D54-FB7D8129E0E9}">
      <dgm:prSet/>
      <dgm:spPr/>
      <dgm:t>
        <a:bodyPr/>
        <a:lstStyle/>
        <a:p>
          <a:endParaRPr lang="zh-CN" altLang="en-US"/>
        </a:p>
      </dgm:t>
    </dgm:pt>
    <dgm:pt modelId="{1EF73341-F15B-4442-90B6-0E4282FD780D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F7B89A2D-3B62-4EAB-809A-F2D5F9FCAD70}" type="parTrans" cxnId="{5031B371-9504-48B1-8786-13CF8A4A973E}">
      <dgm:prSet/>
      <dgm:spPr/>
      <dgm:t>
        <a:bodyPr/>
        <a:lstStyle/>
        <a:p>
          <a:endParaRPr lang="zh-CN" altLang="en-US"/>
        </a:p>
      </dgm:t>
    </dgm:pt>
    <dgm:pt modelId="{D5C02009-762A-448B-9C68-604C4013868D}" type="sibTrans" cxnId="{5031B371-9504-48B1-8786-13CF8A4A973E}">
      <dgm:prSet/>
      <dgm:spPr/>
      <dgm:t>
        <a:bodyPr/>
        <a:lstStyle/>
        <a:p>
          <a:endParaRPr lang="zh-CN" altLang="en-US"/>
        </a:p>
      </dgm:t>
    </dgm:pt>
    <dgm:pt modelId="{76560C37-5433-4012-B154-374CC5862490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C5C06C75-D803-4708-B652-283BCAC35344}" type="parTrans" cxnId="{B37AAF98-C1F0-41E8-B20B-E5D04D802E60}">
      <dgm:prSet/>
      <dgm:spPr/>
      <dgm:t>
        <a:bodyPr/>
        <a:lstStyle/>
        <a:p>
          <a:endParaRPr lang="zh-CN" altLang="en-US"/>
        </a:p>
      </dgm:t>
    </dgm:pt>
    <dgm:pt modelId="{FF3000CC-1C68-4662-B770-0942DAFFC136}" type="sibTrans" cxnId="{B37AAF98-C1F0-41E8-B20B-E5D04D802E60}">
      <dgm:prSet/>
      <dgm:spPr/>
      <dgm:t>
        <a:bodyPr/>
        <a:lstStyle/>
        <a:p>
          <a:endParaRPr lang="zh-CN" altLang="en-US"/>
        </a:p>
      </dgm:t>
    </dgm:pt>
    <dgm:pt modelId="{AC0BCFC5-9F2D-46F3-9762-3D97518F41C2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280F2D3D-69AC-4BA0-9E68-B16AB5FB583C}" type="parTrans" cxnId="{349542C2-9945-4750-8474-98F9A9BA47C1}">
      <dgm:prSet/>
      <dgm:spPr/>
      <dgm:t>
        <a:bodyPr/>
        <a:lstStyle/>
        <a:p>
          <a:endParaRPr lang="zh-CN" altLang="en-US"/>
        </a:p>
      </dgm:t>
    </dgm:pt>
    <dgm:pt modelId="{3FFB2E9D-435A-4F35-A8CF-45624C392BED}" type="sibTrans" cxnId="{349542C2-9945-4750-8474-98F9A9BA47C1}">
      <dgm:prSet/>
      <dgm:spPr/>
      <dgm:t>
        <a:bodyPr/>
        <a:lstStyle/>
        <a:p>
          <a:endParaRPr lang="zh-CN" altLang="en-US"/>
        </a:p>
      </dgm:t>
    </dgm:pt>
    <dgm:pt modelId="{87F76606-9BA9-48E5-A208-2A4A894A2C2C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D084F3C1-194D-42EC-85DD-B12A93D718F5}" type="parTrans" cxnId="{BDDFCDFE-13DB-470D-B375-A02025EA070A}">
      <dgm:prSet/>
      <dgm:spPr/>
      <dgm:t>
        <a:bodyPr/>
        <a:lstStyle/>
        <a:p>
          <a:endParaRPr lang="zh-CN" altLang="en-US"/>
        </a:p>
      </dgm:t>
    </dgm:pt>
    <dgm:pt modelId="{51982966-52B1-4182-A792-EDD99386CD3D}" type="sibTrans" cxnId="{BDDFCDFE-13DB-470D-B375-A02025EA070A}">
      <dgm:prSet/>
      <dgm:spPr/>
      <dgm:t>
        <a:bodyPr/>
        <a:lstStyle/>
        <a:p>
          <a:endParaRPr lang="zh-CN" altLang="en-US"/>
        </a:p>
      </dgm:t>
    </dgm:pt>
    <dgm:pt modelId="{8A0308F6-B369-4A79-888B-8A2691BEA27C}" type="pres">
      <dgm:prSet presAssocID="{0D54A88F-9FFB-4022-94C8-4221662DEE0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D5E252-E11A-499B-B9B2-A7BAD91BE3DF}" type="pres">
      <dgm:prSet presAssocID="{85124836-3C37-404E-A4AB-AA711D77D0EE}" presName="vertOne" presStyleCnt="0"/>
      <dgm:spPr/>
    </dgm:pt>
    <dgm:pt modelId="{096E6CB1-88A1-4713-8D9A-84ED14C606E5}" type="pres">
      <dgm:prSet presAssocID="{85124836-3C37-404E-A4AB-AA711D77D0EE}" presName="txOne" presStyleLbl="node0" presStyleIdx="0" presStyleCnt="1" custScaleY="108322" custLinFactNeighborX="18869" custLinFactNeighborY="-76945">
        <dgm:presLayoutVars>
          <dgm:chPref val="3"/>
        </dgm:presLayoutVars>
      </dgm:prSet>
      <dgm:spPr/>
    </dgm:pt>
    <dgm:pt modelId="{44D4C80A-D947-4B70-968D-DD56CE0A6B39}" type="pres">
      <dgm:prSet presAssocID="{85124836-3C37-404E-A4AB-AA711D77D0EE}" presName="parTransOne" presStyleCnt="0"/>
      <dgm:spPr/>
    </dgm:pt>
    <dgm:pt modelId="{F5975407-DDD0-4392-A2E8-26637A4C1AA9}" type="pres">
      <dgm:prSet presAssocID="{85124836-3C37-404E-A4AB-AA711D77D0EE}" presName="horzOne" presStyleCnt="0"/>
      <dgm:spPr/>
    </dgm:pt>
    <dgm:pt modelId="{376C5867-1916-411A-8B97-094FE8019CBC}" type="pres">
      <dgm:prSet presAssocID="{AFB08ED8-E10D-4F0D-BD45-BAEAA576BD32}" presName="vertTwo" presStyleCnt="0"/>
      <dgm:spPr/>
    </dgm:pt>
    <dgm:pt modelId="{7595C743-11D9-42D4-A717-FBBE7946B812}" type="pres">
      <dgm:prSet presAssocID="{AFB08ED8-E10D-4F0D-BD45-BAEAA576BD32}" presName="txTwo" presStyleLbl="node2" presStyleIdx="0" presStyleCnt="2" custScaleX="101515" custLinFactNeighborX="-356" custLinFactNeighborY="-18879">
        <dgm:presLayoutVars>
          <dgm:chPref val="3"/>
        </dgm:presLayoutVars>
      </dgm:prSet>
      <dgm:spPr/>
    </dgm:pt>
    <dgm:pt modelId="{E2D2F12E-0E87-4A43-A15F-03E34A2BAE2E}" type="pres">
      <dgm:prSet presAssocID="{AFB08ED8-E10D-4F0D-BD45-BAEAA576BD32}" presName="parTransTwo" presStyleCnt="0"/>
      <dgm:spPr/>
    </dgm:pt>
    <dgm:pt modelId="{0C315659-6C6C-4E3F-9A1E-656F5F9EA3B3}" type="pres">
      <dgm:prSet presAssocID="{AFB08ED8-E10D-4F0D-BD45-BAEAA576BD32}" presName="horzTwo" presStyleCnt="0"/>
      <dgm:spPr/>
    </dgm:pt>
    <dgm:pt modelId="{D565B336-0315-45A5-8E52-81E384F8C34E}" type="pres">
      <dgm:prSet presAssocID="{1EF73341-F15B-4442-90B6-0E4282FD780D}" presName="vertThree" presStyleCnt="0"/>
      <dgm:spPr/>
    </dgm:pt>
    <dgm:pt modelId="{A4374D68-9700-46FE-8669-5977A95035F5}" type="pres">
      <dgm:prSet presAssocID="{1EF73341-F15B-4442-90B6-0E4282FD780D}" presName="txThree" presStyleLbl="node3" presStyleIdx="0" presStyleCnt="3" custScaleX="149418" custLinFactNeighborX="-10474">
        <dgm:presLayoutVars>
          <dgm:chPref val="3"/>
        </dgm:presLayoutVars>
      </dgm:prSet>
      <dgm:spPr/>
    </dgm:pt>
    <dgm:pt modelId="{FC6C8311-3BE3-4359-A2CB-84C3FFFED1D1}" type="pres">
      <dgm:prSet presAssocID="{1EF73341-F15B-4442-90B6-0E4282FD780D}" presName="horzThree" presStyleCnt="0"/>
      <dgm:spPr/>
    </dgm:pt>
    <dgm:pt modelId="{CD394F90-1E0A-457B-B009-FBC4E31BCEE2}" type="pres">
      <dgm:prSet presAssocID="{D5C02009-762A-448B-9C68-604C4013868D}" presName="sibSpaceThree" presStyleCnt="0"/>
      <dgm:spPr/>
    </dgm:pt>
    <dgm:pt modelId="{AD9F2012-63D8-4FAF-AA3F-8A30653DE999}" type="pres">
      <dgm:prSet presAssocID="{76560C37-5433-4012-B154-374CC5862490}" presName="vertThree" presStyleCnt="0"/>
      <dgm:spPr/>
    </dgm:pt>
    <dgm:pt modelId="{FF78B187-D2A1-4A29-B5F8-A4DEAEC2DA45}" type="pres">
      <dgm:prSet presAssocID="{76560C37-5433-4012-B154-374CC5862490}" presName="txThree" presStyleLbl="node3" presStyleIdx="1" presStyleCnt="3" custScaleX="151288" custLinFactNeighborX="-914">
        <dgm:presLayoutVars>
          <dgm:chPref val="3"/>
        </dgm:presLayoutVars>
      </dgm:prSet>
      <dgm:spPr/>
    </dgm:pt>
    <dgm:pt modelId="{65C41685-C658-410D-9CFE-1242623E3530}" type="pres">
      <dgm:prSet presAssocID="{76560C37-5433-4012-B154-374CC5862490}" presName="horzThree" presStyleCnt="0"/>
      <dgm:spPr/>
    </dgm:pt>
    <dgm:pt modelId="{23E8FD98-61BF-48AB-8E56-0F2B1013A916}" type="pres">
      <dgm:prSet presAssocID="{467FF418-9797-4526-A330-2D9A6002C350}" presName="sibSpaceTwo" presStyleCnt="0"/>
      <dgm:spPr/>
    </dgm:pt>
    <dgm:pt modelId="{C388994D-1089-4569-9B04-D3F9E2BCE345}" type="pres">
      <dgm:prSet presAssocID="{AC0BCFC5-9F2D-46F3-9762-3D97518F41C2}" presName="vertTwo" presStyleCnt="0"/>
      <dgm:spPr/>
    </dgm:pt>
    <dgm:pt modelId="{942521A7-C583-4C3E-9956-B70A0D37FF29}" type="pres">
      <dgm:prSet presAssocID="{AC0BCFC5-9F2D-46F3-9762-3D97518F41C2}" presName="txTwo" presStyleLbl="node2" presStyleIdx="1" presStyleCnt="2" custLinFactNeighborX="426" custLinFactNeighborY="42576">
        <dgm:presLayoutVars>
          <dgm:chPref val="3"/>
        </dgm:presLayoutVars>
      </dgm:prSet>
      <dgm:spPr/>
    </dgm:pt>
    <dgm:pt modelId="{C68A7CC3-7455-4D50-9DE1-54B1F1210AD0}" type="pres">
      <dgm:prSet presAssocID="{AC0BCFC5-9F2D-46F3-9762-3D97518F41C2}" presName="parTransTwo" presStyleCnt="0"/>
      <dgm:spPr/>
    </dgm:pt>
    <dgm:pt modelId="{0F92F598-6D52-484E-BB71-EA6E0F35D240}" type="pres">
      <dgm:prSet presAssocID="{AC0BCFC5-9F2D-46F3-9762-3D97518F41C2}" presName="horzTwo" presStyleCnt="0"/>
      <dgm:spPr/>
    </dgm:pt>
    <dgm:pt modelId="{84E5406A-6FFA-4287-B00C-F75E016054D4}" type="pres">
      <dgm:prSet presAssocID="{87F76606-9BA9-48E5-A208-2A4A894A2C2C}" presName="vertThree" presStyleCnt="0"/>
      <dgm:spPr/>
    </dgm:pt>
    <dgm:pt modelId="{C6A702C7-77DD-4225-A946-D1171CC80429}" type="pres">
      <dgm:prSet presAssocID="{87F76606-9BA9-48E5-A208-2A4A894A2C2C}" presName="txThree" presStyleLbl="node3" presStyleIdx="2" presStyleCnt="3">
        <dgm:presLayoutVars>
          <dgm:chPref val="3"/>
        </dgm:presLayoutVars>
      </dgm:prSet>
      <dgm:spPr/>
    </dgm:pt>
    <dgm:pt modelId="{A5C43F59-40BC-4739-9628-C76F656E0DCA}" type="pres">
      <dgm:prSet presAssocID="{87F76606-9BA9-48E5-A208-2A4A894A2C2C}" presName="horzThree" presStyleCnt="0"/>
      <dgm:spPr/>
    </dgm:pt>
  </dgm:ptLst>
  <dgm:cxnLst>
    <dgm:cxn modelId="{13606E67-D508-4EEC-8D57-744C6BBC7242}" srcId="{0D54A88F-9FFB-4022-94C8-4221662DEE01}" destId="{85124836-3C37-404E-A4AB-AA711D77D0EE}" srcOrd="0" destOrd="0" parTransId="{5DA30F1F-1746-415F-AABE-40A7DFAD99F0}" sibTransId="{C91DAA86-173E-4B78-B911-421E04A41272}"/>
    <dgm:cxn modelId="{3343254B-500A-4932-9A2E-D24CDBAD05DA}" type="presOf" srcId="{87F76606-9BA9-48E5-A208-2A4A894A2C2C}" destId="{C6A702C7-77DD-4225-A946-D1171CC80429}" srcOrd="0" destOrd="0" presId="urn:microsoft.com/office/officeart/2005/8/layout/hierarchy4"/>
    <dgm:cxn modelId="{9C47704E-88EC-4E00-93CA-3295BFCC00F8}" type="presOf" srcId="{AC0BCFC5-9F2D-46F3-9762-3D97518F41C2}" destId="{942521A7-C583-4C3E-9956-B70A0D37FF29}" srcOrd="0" destOrd="0" presId="urn:microsoft.com/office/officeart/2005/8/layout/hierarchy4"/>
    <dgm:cxn modelId="{5031B371-9504-48B1-8786-13CF8A4A973E}" srcId="{AFB08ED8-E10D-4F0D-BD45-BAEAA576BD32}" destId="{1EF73341-F15B-4442-90B6-0E4282FD780D}" srcOrd="0" destOrd="0" parTransId="{F7B89A2D-3B62-4EAB-809A-F2D5F9FCAD70}" sibTransId="{D5C02009-762A-448B-9C68-604C4013868D}"/>
    <dgm:cxn modelId="{DDEF6E78-956B-4E66-B433-355B0E036BBC}" type="presOf" srcId="{85124836-3C37-404E-A4AB-AA711D77D0EE}" destId="{096E6CB1-88A1-4713-8D9A-84ED14C606E5}" srcOrd="0" destOrd="0" presId="urn:microsoft.com/office/officeart/2005/8/layout/hierarchy4"/>
    <dgm:cxn modelId="{6DE6107F-A350-4BD9-938C-797ED8D5DE64}" type="presOf" srcId="{1EF73341-F15B-4442-90B6-0E4282FD780D}" destId="{A4374D68-9700-46FE-8669-5977A95035F5}" srcOrd="0" destOrd="0" presId="urn:microsoft.com/office/officeart/2005/8/layout/hierarchy4"/>
    <dgm:cxn modelId="{FE19CB97-1904-458D-8D54-FB7D8129E0E9}" srcId="{85124836-3C37-404E-A4AB-AA711D77D0EE}" destId="{AFB08ED8-E10D-4F0D-BD45-BAEAA576BD32}" srcOrd="0" destOrd="0" parTransId="{8D0CCAC9-B5C9-459B-BD1D-68A89D4A9E17}" sibTransId="{467FF418-9797-4526-A330-2D9A6002C350}"/>
    <dgm:cxn modelId="{B37AAF98-C1F0-41E8-B20B-E5D04D802E60}" srcId="{AFB08ED8-E10D-4F0D-BD45-BAEAA576BD32}" destId="{76560C37-5433-4012-B154-374CC5862490}" srcOrd="1" destOrd="0" parTransId="{C5C06C75-D803-4708-B652-283BCAC35344}" sibTransId="{FF3000CC-1C68-4662-B770-0942DAFFC136}"/>
    <dgm:cxn modelId="{403EE8C0-0594-49BA-83DD-73F3EED95500}" type="presOf" srcId="{0D54A88F-9FFB-4022-94C8-4221662DEE01}" destId="{8A0308F6-B369-4A79-888B-8A2691BEA27C}" srcOrd="0" destOrd="0" presId="urn:microsoft.com/office/officeart/2005/8/layout/hierarchy4"/>
    <dgm:cxn modelId="{349542C2-9945-4750-8474-98F9A9BA47C1}" srcId="{85124836-3C37-404E-A4AB-AA711D77D0EE}" destId="{AC0BCFC5-9F2D-46F3-9762-3D97518F41C2}" srcOrd="1" destOrd="0" parTransId="{280F2D3D-69AC-4BA0-9E68-B16AB5FB583C}" sibTransId="{3FFB2E9D-435A-4F35-A8CF-45624C392BED}"/>
    <dgm:cxn modelId="{957251C4-FFC7-4E4D-9986-44DA12593BD2}" type="presOf" srcId="{AFB08ED8-E10D-4F0D-BD45-BAEAA576BD32}" destId="{7595C743-11D9-42D4-A717-FBBE7946B812}" srcOrd="0" destOrd="0" presId="urn:microsoft.com/office/officeart/2005/8/layout/hierarchy4"/>
    <dgm:cxn modelId="{04370ECD-921C-4374-A2F2-8BB5E4EF87F8}" type="presOf" srcId="{76560C37-5433-4012-B154-374CC5862490}" destId="{FF78B187-D2A1-4A29-B5F8-A4DEAEC2DA45}" srcOrd="0" destOrd="0" presId="urn:microsoft.com/office/officeart/2005/8/layout/hierarchy4"/>
    <dgm:cxn modelId="{BDDFCDFE-13DB-470D-B375-A02025EA070A}" srcId="{AC0BCFC5-9F2D-46F3-9762-3D97518F41C2}" destId="{87F76606-9BA9-48E5-A208-2A4A894A2C2C}" srcOrd="0" destOrd="0" parTransId="{D084F3C1-194D-42EC-85DD-B12A93D718F5}" sibTransId="{51982966-52B1-4182-A792-EDD99386CD3D}"/>
    <dgm:cxn modelId="{4D4BB0CD-9C8B-4A64-B801-374AFD5FF12E}" type="presParOf" srcId="{8A0308F6-B369-4A79-888B-8A2691BEA27C}" destId="{15D5E252-E11A-499B-B9B2-A7BAD91BE3DF}" srcOrd="0" destOrd="0" presId="urn:microsoft.com/office/officeart/2005/8/layout/hierarchy4"/>
    <dgm:cxn modelId="{B609FB6E-CA7A-4E29-953A-D1F6C8E22FA8}" type="presParOf" srcId="{15D5E252-E11A-499B-B9B2-A7BAD91BE3DF}" destId="{096E6CB1-88A1-4713-8D9A-84ED14C606E5}" srcOrd="0" destOrd="0" presId="urn:microsoft.com/office/officeart/2005/8/layout/hierarchy4"/>
    <dgm:cxn modelId="{DC243893-71D6-4E2A-8025-3C3781DE1A39}" type="presParOf" srcId="{15D5E252-E11A-499B-B9B2-A7BAD91BE3DF}" destId="{44D4C80A-D947-4B70-968D-DD56CE0A6B39}" srcOrd="1" destOrd="0" presId="urn:microsoft.com/office/officeart/2005/8/layout/hierarchy4"/>
    <dgm:cxn modelId="{4A612138-A50E-4D41-8851-C579C17B9105}" type="presParOf" srcId="{15D5E252-E11A-499B-B9B2-A7BAD91BE3DF}" destId="{F5975407-DDD0-4392-A2E8-26637A4C1AA9}" srcOrd="2" destOrd="0" presId="urn:microsoft.com/office/officeart/2005/8/layout/hierarchy4"/>
    <dgm:cxn modelId="{80F284AF-89B7-476D-9A6C-E533CCB665B4}" type="presParOf" srcId="{F5975407-DDD0-4392-A2E8-26637A4C1AA9}" destId="{376C5867-1916-411A-8B97-094FE8019CBC}" srcOrd="0" destOrd="0" presId="urn:microsoft.com/office/officeart/2005/8/layout/hierarchy4"/>
    <dgm:cxn modelId="{AFFBBD5A-421E-46B9-963D-C0E8AE77465E}" type="presParOf" srcId="{376C5867-1916-411A-8B97-094FE8019CBC}" destId="{7595C743-11D9-42D4-A717-FBBE7946B812}" srcOrd="0" destOrd="0" presId="urn:microsoft.com/office/officeart/2005/8/layout/hierarchy4"/>
    <dgm:cxn modelId="{2E4C3F9E-3ABB-4385-BDBC-D222F997FC9C}" type="presParOf" srcId="{376C5867-1916-411A-8B97-094FE8019CBC}" destId="{E2D2F12E-0E87-4A43-A15F-03E34A2BAE2E}" srcOrd="1" destOrd="0" presId="urn:microsoft.com/office/officeart/2005/8/layout/hierarchy4"/>
    <dgm:cxn modelId="{D4EFBA34-3B95-4A55-9ADD-229A51863F49}" type="presParOf" srcId="{376C5867-1916-411A-8B97-094FE8019CBC}" destId="{0C315659-6C6C-4E3F-9A1E-656F5F9EA3B3}" srcOrd="2" destOrd="0" presId="urn:microsoft.com/office/officeart/2005/8/layout/hierarchy4"/>
    <dgm:cxn modelId="{2E311546-77EF-42A2-A6F9-663C82B1D2A9}" type="presParOf" srcId="{0C315659-6C6C-4E3F-9A1E-656F5F9EA3B3}" destId="{D565B336-0315-45A5-8E52-81E384F8C34E}" srcOrd="0" destOrd="0" presId="urn:microsoft.com/office/officeart/2005/8/layout/hierarchy4"/>
    <dgm:cxn modelId="{2135F797-9859-447A-AF69-84218FC67FA5}" type="presParOf" srcId="{D565B336-0315-45A5-8E52-81E384F8C34E}" destId="{A4374D68-9700-46FE-8669-5977A95035F5}" srcOrd="0" destOrd="0" presId="urn:microsoft.com/office/officeart/2005/8/layout/hierarchy4"/>
    <dgm:cxn modelId="{245FC68F-056E-4E9E-9DAF-9CECB6DBB383}" type="presParOf" srcId="{D565B336-0315-45A5-8E52-81E384F8C34E}" destId="{FC6C8311-3BE3-4359-A2CB-84C3FFFED1D1}" srcOrd="1" destOrd="0" presId="urn:microsoft.com/office/officeart/2005/8/layout/hierarchy4"/>
    <dgm:cxn modelId="{4C6759FB-104A-4BBA-99A9-007513D176A9}" type="presParOf" srcId="{0C315659-6C6C-4E3F-9A1E-656F5F9EA3B3}" destId="{CD394F90-1E0A-457B-B009-FBC4E31BCEE2}" srcOrd="1" destOrd="0" presId="urn:microsoft.com/office/officeart/2005/8/layout/hierarchy4"/>
    <dgm:cxn modelId="{BA1A894F-B4F6-4176-B156-1FB37C1696CF}" type="presParOf" srcId="{0C315659-6C6C-4E3F-9A1E-656F5F9EA3B3}" destId="{AD9F2012-63D8-4FAF-AA3F-8A30653DE999}" srcOrd="2" destOrd="0" presId="urn:microsoft.com/office/officeart/2005/8/layout/hierarchy4"/>
    <dgm:cxn modelId="{64423259-4ABD-486F-AF1F-64365819672D}" type="presParOf" srcId="{AD9F2012-63D8-4FAF-AA3F-8A30653DE999}" destId="{FF78B187-D2A1-4A29-B5F8-A4DEAEC2DA45}" srcOrd="0" destOrd="0" presId="urn:microsoft.com/office/officeart/2005/8/layout/hierarchy4"/>
    <dgm:cxn modelId="{66153230-86B2-42C2-9A84-A49A8624779C}" type="presParOf" srcId="{AD9F2012-63D8-4FAF-AA3F-8A30653DE999}" destId="{65C41685-C658-410D-9CFE-1242623E3530}" srcOrd="1" destOrd="0" presId="urn:microsoft.com/office/officeart/2005/8/layout/hierarchy4"/>
    <dgm:cxn modelId="{B751602F-D585-4610-B09F-EE1A3F39E109}" type="presParOf" srcId="{F5975407-DDD0-4392-A2E8-26637A4C1AA9}" destId="{23E8FD98-61BF-48AB-8E56-0F2B1013A916}" srcOrd="1" destOrd="0" presId="urn:microsoft.com/office/officeart/2005/8/layout/hierarchy4"/>
    <dgm:cxn modelId="{DAB92A69-751A-4497-8C48-E9E657D1CA59}" type="presParOf" srcId="{F5975407-DDD0-4392-A2E8-26637A4C1AA9}" destId="{C388994D-1089-4569-9B04-D3F9E2BCE345}" srcOrd="2" destOrd="0" presId="urn:microsoft.com/office/officeart/2005/8/layout/hierarchy4"/>
    <dgm:cxn modelId="{06F04546-9EA9-4439-8B2A-F52F42DC0E14}" type="presParOf" srcId="{C388994D-1089-4569-9B04-D3F9E2BCE345}" destId="{942521A7-C583-4C3E-9956-B70A0D37FF29}" srcOrd="0" destOrd="0" presId="urn:microsoft.com/office/officeart/2005/8/layout/hierarchy4"/>
    <dgm:cxn modelId="{5367DF67-2312-4D09-B9A9-783C982AD3B6}" type="presParOf" srcId="{C388994D-1089-4569-9B04-D3F9E2BCE345}" destId="{C68A7CC3-7455-4D50-9DE1-54B1F1210AD0}" srcOrd="1" destOrd="0" presId="urn:microsoft.com/office/officeart/2005/8/layout/hierarchy4"/>
    <dgm:cxn modelId="{12D985A8-09DB-42C6-B9A3-1C8F0749D5FD}" type="presParOf" srcId="{C388994D-1089-4569-9B04-D3F9E2BCE345}" destId="{0F92F598-6D52-484E-BB71-EA6E0F35D240}" srcOrd="2" destOrd="0" presId="urn:microsoft.com/office/officeart/2005/8/layout/hierarchy4"/>
    <dgm:cxn modelId="{6B3E4652-AEE2-4575-BCD5-2C16E06CC1AA}" type="presParOf" srcId="{0F92F598-6D52-484E-BB71-EA6E0F35D240}" destId="{84E5406A-6FFA-4287-B00C-F75E016054D4}" srcOrd="0" destOrd="0" presId="urn:microsoft.com/office/officeart/2005/8/layout/hierarchy4"/>
    <dgm:cxn modelId="{D8CAA43B-0134-46BD-923D-E10CB8C0A2E4}" type="presParOf" srcId="{84E5406A-6FFA-4287-B00C-F75E016054D4}" destId="{C6A702C7-77DD-4225-A946-D1171CC80429}" srcOrd="0" destOrd="0" presId="urn:microsoft.com/office/officeart/2005/8/layout/hierarchy4"/>
    <dgm:cxn modelId="{84F15331-916F-401E-A913-4CC3A00ACCD8}" type="presParOf" srcId="{84E5406A-6FFA-4287-B00C-F75E016054D4}" destId="{A5C43F59-40BC-4739-9628-C76F656E0DC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E6CB1-88A1-4713-8D9A-84ED14C606E5}">
      <dsp:nvSpPr>
        <dsp:cNvPr id="0" name=""/>
        <dsp:cNvSpPr/>
      </dsp:nvSpPr>
      <dsp:spPr bwMode="white">
        <a:xfrm>
          <a:off x="485" y="0"/>
          <a:ext cx="5988424" cy="9205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27448" y="26963"/>
        <a:ext cx="5934498" cy="866651"/>
      </dsp:txXfrm>
    </dsp:sp>
    <dsp:sp modelId="{7595C743-11D9-42D4-A717-FBBE7946B812}">
      <dsp:nvSpPr>
        <dsp:cNvPr id="0" name=""/>
        <dsp:cNvSpPr/>
      </dsp:nvSpPr>
      <dsp:spPr bwMode="white">
        <a:xfrm>
          <a:off x="0" y="1004133"/>
          <a:ext cx="4426510" cy="8498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24891" y="1029024"/>
        <a:ext cx="4376728" cy="800070"/>
      </dsp:txXfrm>
    </dsp:sp>
    <dsp:sp modelId="{A4374D68-9700-46FE-8669-5977A95035F5}">
      <dsp:nvSpPr>
        <dsp:cNvPr id="0" name=""/>
        <dsp:cNvSpPr/>
      </dsp:nvSpPr>
      <dsp:spPr bwMode="white">
        <a:xfrm>
          <a:off x="0" y="1973905"/>
          <a:ext cx="2136821" cy="8498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24891" y="1998796"/>
        <a:ext cx="2087039" cy="800070"/>
      </dsp:txXfrm>
    </dsp:sp>
    <dsp:sp modelId="{FF78B187-D2A1-4A29-B5F8-A4DEAEC2DA45}">
      <dsp:nvSpPr>
        <dsp:cNvPr id="0" name=""/>
        <dsp:cNvSpPr/>
      </dsp:nvSpPr>
      <dsp:spPr bwMode="white">
        <a:xfrm>
          <a:off x="2222932" y="1973905"/>
          <a:ext cx="2163564" cy="8498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2247823" y="1998796"/>
        <a:ext cx="2113782" cy="800070"/>
      </dsp:txXfrm>
    </dsp:sp>
    <dsp:sp modelId="{942521A7-C583-4C3E-9956-B70A0D37FF29}">
      <dsp:nvSpPr>
        <dsp:cNvPr id="0" name=""/>
        <dsp:cNvSpPr/>
      </dsp:nvSpPr>
      <dsp:spPr bwMode="white">
        <a:xfrm>
          <a:off x="4558813" y="1066126"/>
          <a:ext cx="1430096" cy="8498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4583704" y="1091017"/>
        <a:ext cx="1380314" cy="800070"/>
      </dsp:txXfrm>
    </dsp:sp>
    <dsp:sp modelId="{C6A702C7-77DD-4225-A946-D1171CC80429}">
      <dsp:nvSpPr>
        <dsp:cNvPr id="0" name=""/>
        <dsp:cNvSpPr/>
      </dsp:nvSpPr>
      <dsp:spPr bwMode="white">
        <a:xfrm>
          <a:off x="4552725" y="1973905"/>
          <a:ext cx="1430096" cy="8498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4577616" y="1998796"/>
        <a:ext cx="1380314" cy="800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318F8-6791-41E4-8D20-5C809AED9DDE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FD5DA-F14A-4668-AB65-58A4D3920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EE954-A4B8-4620-8F14-461BECCA39DB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AA103-BBC6-4500-BC74-2D34216D41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A103-BBC6-4500-BC74-2D34216D412A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A103-BBC6-4500-BC74-2D34216D412A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分析场景类文档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8"/>
          <a:stretch>
            <a:fillRect/>
          </a:stretch>
        </p:blipFill>
        <p:spPr>
          <a:xfrm>
            <a:off x="-38100" y="1"/>
            <a:ext cx="12293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9573" y="2660059"/>
            <a:ext cx="9753600" cy="979003"/>
          </a:xfr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思源黑体 CN Light" panose="020B0300000000000000" charset="-122"/>
                <a:ea typeface="Source Han Sans CN" charset="-122"/>
                <a:cs typeface="思源黑体 CN Light" panose="020B0300000000000000" charset="-122"/>
              </a:defRPr>
            </a:lvl1pPr>
          </a:lstStyle>
          <a:p>
            <a:r>
              <a:rPr lang="zh-CN" altLang="en-US" dirty="0"/>
              <a:t>这里是你的主标题思源黑体</a:t>
            </a:r>
            <a:r>
              <a:rPr lang="en-US" altLang="zh-CN" dirty="0"/>
              <a:t>40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89573" y="3891900"/>
            <a:ext cx="6883400" cy="45952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思源黑体 CN Normal" panose="020B0400000000000000" charset="-122"/>
                <a:ea typeface="思源黑体 CN Medium" panose="020B0300000000000000" charset="-122"/>
                <a:cs typeface="思源黑体 CN Normal" panose="020B04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这里是副标题思源黑体</a:t>
            </a:r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73" y="1275697"/>
            <a:ext cx="4509527" cy="5729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3" y="1125705"/>
            <a:ext cx="1283727" cy="6418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45" y="850900"/>
            <a:ext cx="8488527" cy="7078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889000"/>
            <a:ext cx="10515600" cy="801688"/>
          </a:xfrm>
        </p:spPr>
        <p:txBody>
          <a:bodyPr/>
          <a:lstStyle>
            <a:lvl1pPr>
              <a:defRPr b="0" i="0">
                <a:solidFill>
                  <a:srgbClr val="007DD2"/>
                </a:solidFill>
                <a:latin typeface="思源黑体 CN Medium" panose="020B0300000000000000" charset="-122"/>
                <a:ea typeface="思源黑体 CN Normal" panose="020B04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45" y="850900"/>
            <a:ext cx="8488527" cy="707880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hape 166"/>
          <p:cNvSpPr/>
          <p:nvPr userDrawn="1"/>
        </p:nvSpPr>
        <p:spPr>
          <a:xfrm>
            <a:off x="0" y="4626965"/>
            <a:ext cx="8358475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7DD2"/>
                </a:gs>
                <a:gs pos="54000">
                  <a:srgbClr val="007DD2"/>
                </a:gs>
                <a:gs pos="100000">
                  <a:srgbClr val="007DD2">
                    <a:alpha val="0"/>
                  </a:srgbClr>
                </a:gs>
              </a:gsLst>
              <a:lin ang="0" scaled="0"/>
              <a:tileRect/>
            </a:gradFill>
            <a:miter lim="400000"/>
            <a:tailEnd type="none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650652" y="4738991"/>
            <a:ext cx="1970088" cy="533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7DD2"/>
                </a:solidFill>
                <a:latin typeface="思源黑体 CN Normal" panose="020B0400000000000000" charset="-122"/>
              </a:defRPr>
            </a:lvl1pPr>
            <a:lvl5pPr>
              <a:defRPr/>
            </a:lvl5pPr>
          </a:lstStyle>
          <a:p>
            <a:pPr lvl="0"/>
            <a:r>
              <a:rPr kumimoji="1" lang="zh-CN" altLang="en-US" dirty="0"/>
              <a:t>使用流程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641708" y="3330890"/>
            <a:ext cx="2767013" cy="1162050"/>
          </a:xfrm>
        </p:spPr>
        <p:txBody>
          <a:bodyPr>
            <a:noAutofit/>
          </a:bodyPr>
          <a:lstStyle>
            <a:lvl1pPr marL="0" indent="0">
              <a:buNone/>
              <a:defRPr sz="8800" b="1" i="0">
                <a:solidFill>
                  <a:srgbClr val="007DD2"/>
                </a:solidFill>
                <a:latin typeface="Soho Gothic Pro" charset="0"/>
                <a:ea typeface="Soho Gothic Pro" charset="0"/>
                <a:cs typeface="Soho Gothic Pro" charset="0"/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 hasCustomPrompt="1"/>
          </p:nvPr>
        </p:nvSpPr>
        <p:spPr>
          <a:xfrm>
            <a:off x="355601" y="412585"/>
            <a:ext cx="9982200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300000000000000" charset="-122"/>
                <a:ea typeface="思源黑体 CN Medium" panose="020B03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图表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736975" y="1739900"/>
            <a:ext cx="7364413" cy="36972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609600" y="1543665"/>
            <a:ext cx="1936955" cy="367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543050"/>
            <a:ext cx="2875176" cy="3771900"/>
          </a:xfrm>
        </p:spPr>
        <p:txBody>
          <a:bodyPr/>
          <a:lstStyle>
            <a:lvl1pPr marL="0" indent="0">
              <a:buNone/>
              <a:defRPr sz="1600">
                <a:latin typeface="思源黑体 CN Normal" panose="020B0400000000000000" charset="-122"/>
              </a:defRPr>
            </a:lvl1pPr>
            <a:lvl2pPr>
              <a:defRPr sz="1600">
                <a:latin typeface="思源黑体 CN Normal" panose="020B0400000000000000" charset="-122"/>
              </a:defRPr>
            </a:lvl2pPr>
            <a:lvl3pPr>
              <a:defRPr sz="1600">
                <a:latin typeface="思源黑体 CN Normal" panose="020B0400000000000000" charset="-122"/>
              </a:defRPr>
            </a:lvl3pPr>
            <a:lvl4pPr>
              <a:defRPr sz="1600">
                <a:latin typeface="思源黑体 CN Normal" panose="020B0400000000000000" charset="-122"/>
              </a:defRPr>
            </a:lvl4pPr>
            <a:lvl5pPr>
              <a:defRPr sz="1600">
                <a:latin typeface="思源黑体 CN Normal" panose="020B0400000000000000" charset="-122"/>
              </a:defRPr>
            </a:lvl5pPr>
          </a:lstStyle>
          <a:p>
            <a:pPr lvl="0"/>
            <a:r>
              <a:rPr lang="zh-CN" altLang="en-US" dirty="0"/>
              <a:t>思源黑体，字号</a:t>
            </a:r>
            <a:r>
              <a:rPr lang="en-US" altLang="zh-CN" dirty="0"/>
              <a:t>16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300000000000000" charset="-122"/>
                <a:ea typeface="思源黑体 CN Medium" panose="020B03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0925"/>
            <a:ext cx="7329488" cy="46783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8074025" y="1281266"/>
            <a:ext cx="3521075" cy="42799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8"/>
          <a:stretch>
            <a:fillRect/>
          </a:stretch>
        </p:blipFill>
        <p:spPr>
          <a:xfrm>
            <a:off x="-38100" y="1"/>
            <a:ext cx="12293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9573" y="2660059"/>
            <a:ext cx="9753600" cy="97900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思源黑体 CN Medium" panose="020B0300000000000000" charset="-122"/>
                <a:ea typeface="思源黑体 CN Medium" panose="020B0300000000000000" charset="-122"/>
              </a:defRPr>
            </a:lvl1pPr>
          </a:lstStyle>
          <a:p>
            <a:r>
              <a:rPr lang="zh-CN" altLang="en-US" dirty="0"/>
              <a:t>感谢您的聆听！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89573" y="3891900"/>
            <a:ext cx="6883400" cy="45952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73" y="1275697"/>
            <a:ext cx="4509527" cy="5729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3" y="1125705"/>
            <a:ext cx="1283727" cy="6418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300000000000000" charset="-122"/>
                <a:ea typeface="思源黑体 CN Medium" panose="020B03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5438" y="946140"/>
            <a:ext cx="11478262" cy="817563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  <a:lvl2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2pPr>
            <a:lvl3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3pPr>
            <a:lvl4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4pPr>
            <a:lvl5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A24"/>
          </a:solidFill>
          <a:ln>
            <a:solidFill>
              <a:srgbClr val="101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51DC5-011C-4A6E-9A7E-0B73F38BB849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4855" y="240434"/>
            <a:ext cx="10515600" cy="3968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fld id="{6A8C7E99-B30C-41BB-B200-271C870BE8A6}" type="datetimeFigureOut">
              <a:rPr lang="zh-CN" altLang="en-US" smtClean="0"/>
              <a:t>2024/8/22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fld id="{8A82F6C4-8100-4BFE-846B-507D4B797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思源黑体 CN Medium" panose="020B0300000000000000" charset="-122"/>
          <a:ea typeface="思源黑体 CN Medium" panose="020B0300000000000000" charset="-122"/>
          <a:cs typeface="思源黑体 CN Medium" panose="020B03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263.html?source=0&amp;from=material" TargetMode="External"/><Relationship Id="rId4" Type="http://schemas.openxmlformats.org/officeDocument/2006/relationships/hyperlink" Target="https://help.fanruan.com/finebi/doc-view-155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%20https:/help.fanruan.com/finebi/doc-view-1622.html?source=0&amp;from=material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bbs.fanruan.com/ueditor/php/upload/file/20220406/1649245180951038.xlsx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help.fanruan.com/finebi/doc-view-818.html?source=0&amp;from=material" TargetMode="External"/><Relationship Id="rId4" Type="http://schemas.openxmlformats.org/officeDocument/2006/relationships/hyperlink" Target="%20https:/help.fanruan.com/finebi/doc-view-818.html?source=0&amp;from=materia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bbs.fanruan.com/ueditor/php/upload/file/20220406/1649245180951038.xlsx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help.fanruan.com/finebi/doc-view-818.html?source=0&amp;from=material" TargetMode="External"/><Relationship Id="rId4" Type="http://schemas.openxmlformats.org/officeDocument/2006/relationships/hyperlink" Target="%20https:/help.fanruan.com/finebi/doc-view-818.html?source=0&amp;from=materia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bs.fanruan.com/ueditor/php/upload/file/20220406/1649245180951038.xlsx" TargetMode="External"/><Relationship Id="rId7" Type="http://schemas.openxmlformats.org/officeDocument/2006/relationships/hyperlink" Target="https://help.fanruan.com/finebi/doc-view-818.html?source=0&amp;from=materi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hyperlink" Target="%20https:/help.fanruan.com/finebi/doc-view-818.html?source=0&amp;from=material" TargetMode="Externa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bs.fanruan.com/ueditor/php/upload/file/20220406/1649245180951038.xls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elp.fanruan.com/finebi/doc-view-818.html?source=0&amp;from=material" TargetMode="External"/><Relationship Id="rId5" Type="http://schemas.openxmlformats.org/officeDocument/2006/relationships/hyperlink" Target="%20https:/help.fanruan.com/finebi/doc-view-818.html?source=0&amp;from=material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help.fanruan.com/finebi/doc-view-825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%20https:/help.fanruan.com/finebi/doc-view-1622.html?source=0&amp;from=materia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%20https:/help.fanruan.com/finebi/doc-view-1622.html?source=0&amp;from=materia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327.html?source=0&amp;from=material" TargetMode="Externa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327.html?source=0&amp;from=material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327.html?source=0&amp;from=material" TargetMode="Externa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327.html?source=0&amp;from=material" TargetMode="Externa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5.xml"/><Relationship Id="rId7" Type="http://schemas.openxmlformats.org/officeDocument/2006/relationships/image" Target="../media/image4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help.fanruan.com/finebi/doc-view-327.html?source=0&amp;from=materia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1060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77.html?source=0&amp;from=materia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1060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help.fanruan.com/finebi/doc-view-801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801.html" TargetMode="Externa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801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6.0/doc-view-1913.html" TargetMode="External"/><Relationship Id="rId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elp.fanruan.com/finebi6.0/doc-view-838.html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finebi/doc-view-150.html?source=0&amp;from=material" TargetMode="External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6.0/doc-view-1630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6.0/doc-view-1595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hyperlink" Target="https://help.fanruan.com/finebi/doc-view-143.html?source=0&amp;from=material" TargetMode="Externa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143.html?source=0&amp;from=materia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143.html?source=0&amp;from=material" TargetMode="Externa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finebi/doc-view-143.html?source=0&amp;from=material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finebi/doc-view-155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help.fanruan.com/finebi/doc-view-263.html?source=0&amp;from=material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fanruan.com/finebi/doc-view-143.html?source=0&amp;from=material" TargetMode="External"/><Relationship Id="rId3" Type="http://schemas.openxmlformats.org/officeDocument/2006/relationships/tags" Target="../tags/tag9.xml"/><Relationship Id="rId7" Type="http://schemas.openxmlformats.org/officeDocument/2006/relationships/image" Target="../media/image8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fanruan.com/finebi/doc-view-143.html?source=0&amp;from=material" TargetMode="External"/><Relationship Id="rId3" Type="http://schemas.openxmlformats.org/officeDocument/2006/relationships/tags" Target="../tags/tag12.xml"/><Relationship Id="rId7" Type="http://schemas.openxmlformats.org/officeDocument/2006/relationships/image" Target="../media/image9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fanruan.com/finebi/doc-view-143.html?source=0&amp;from=material" TargetMode="External"/><Relationship Id="rId3" Type="http://schemas.openxmlformats.org/officeDocument/2006/relationships/tags" Target="../tags/tag15.xml"/><Relationship Id="rId7" Type="http://schemas.openxmlformats.org/officeDocument/2006/relationships/image" Target="../media/image9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fanruan.com/finebi/" TargetMode="External"/><Relationship Id="rId3" Type="http://schemas.openxmlformats.org/officeDocument/2006/relationships/tags" Target="../tags/tag18.xml"/><Relationship Id="rId7" Type="http://schemas.openxmlformats.org/officeDocument/2006/relationships/hyperlink" Target="https://edu.fanruan.com/video?class1=17" TargetMode="Externa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hyperlink" Target="https://edu.fanruan.com/studypath/finebi" TargetMode="External"/><Relationship Id="rId11" Type="http://schemas.openxmlformats.org/officeDocument/2006/relationships/hyperlink" Target="https://service.fanruan.com/" TargetMode="External"/><Relationship Id="rId5" Type="http://schemas.openxmlformats.org/officeDocument/2006/relationships/notesSlide" Target="../notesSlides/notesSlide38.xml"/><Relationship Id="rId10" Type="http://schemas.openxmlformats.org/officeDocument/2006/relationships/image" Target="../media/image94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bbs.fanruan.com/wenda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263.html?source=0&amp;from=material" TargetMode="External"/><Relationship Id="rId4" Type="http://schemas.openxmlformats.org/officeDocument/2006/relationships/hyperlink" Target="https://help.fanruan.com/finebi/doc-view-155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263.html?source=0&amp;from=material" TargetMode="External"/><Relationship Id="rId4" Type="http://schemas.openxmlformats.org/officeDocument/2006/relationships/hyperlink" Target="https://help.fanruan.com/finebi/doc-view-155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263.html?source=0&amp;from=material" TargetMode="External"/><Relationship Id="rId4" Type="http://schemas.openxmlformats.org/officeDocument/2006/relationships/hyperlink" Target="https://help.fanruan.com/finebi/doc-view-155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err="1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FineBI基础入门</a:t>
            </a:r>
            <a:endParaRPr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5601" y="1539646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回收站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47440" y="3047288"/>
            <a:ext cx="2856322" cy="7634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回收站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能够清理内存，或者找回已删除的数据内容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。</a:t>
            </a:r>
          </a:p>
          <a:p>
            <a:pPr>
              <a:lnSpc>
                <a:spcPct val="125000"/>
              </a:lnSpc>
            </a:pPr>
            <a:endParaRPr lang="zh-CN" altLang="en-US" spc="100" dirty="0">
              <a:solidFill>
                <a:srgbClr val="424243"/>
              </a:solidFill>
              <a:sym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440" y="1539646"/>
            <a:ext cx="7726432" cy="37787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5601" y="5999430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https://help.fanruan.com/finebi6.0/doc-view-1546.html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03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数据准备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652" y="4738991"/>
            <a:ext cx="4193018" cy="533400"/>
          </a:xfrm>
        </p:spPr>
        <p:txBody>
          <a:bodyPr>
            <a:noAutofit/>
          </a:bodyPr>
          <a:lstStyle/>
          <a:p>
            <a:r>
              <a:rPr lang="en-US" altLang="zh-CN" sz="2400" dirty="0" err="1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FineBI</a:t>
            </a:r>
            <a:r>
              <a:rPr lang="zh-CN" altLang="en-US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分析路径</a:t>
            </a:r>
            <a:r>
              <a:rPr lang="en-US" altLang="zh-CN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——</a:t>
            </a:r>
            <a:r>
              <a:rPr lang="zh-CN" altLang="en-US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我的分析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02</a:t>
            </a:r>
            <a:endParaRPr lang="zh-CN" altLang="en-US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分析主题使用流程概述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09600" y="1259205"/>
            <a:ext cx="11076940" cy="40557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439" y="5983748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 action="ppaction://hlinkfile"/>
              </a:rPr>
              <a:t> https://help.fanruan.com/finebi6.0/doc-view-1888.html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3240" y="1259205"/>
            <a:ext cx="1117790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74992" y="1539646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实操演习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：5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分钟上手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FineBI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565608" y="2447822"/>
            <a:ext cx="2819838" cy="197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案例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新建分析主题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  <a:hlinkClick r:id="rId2"/>
              </a:rPr>
              <a:t>  </a:t>
            </a:r>
            <a:endParaRPr kumimoji="0" lang="en-US" altLang="zh-CN" sz="16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marL="0" marR="0" lvl="0" indent="288290" algn="l" defTabSz="914400" rt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在</a:t>
            </a:r>
            <a:r>
              <a:rPr lang="zh-CN" altLang="en-US" sz="1400" b="1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「</a:t>
            </a:r>
            <a:r>
              <a:rPr kumimoji="0" lang="en-US" altLang="zh-CN" sz="1400" b="1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我的分析</a:t>
            </a:r>
            <a:r>
              <a:rPr lang="zh-CN" altLang="en-US" sz="1400" b="1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」</a:t>
            </a:r>
            <a:r>
              <a:rPr kumimoji="0" lang="zh-CN" altLang="en-US" sz="14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中，选中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「</a:t>
            </a:r>
            <a:r>
              <a:rPr kumimoji="0" lang="en-US" altLang="zh-CN" sz="14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全部分析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」</a:t>
            </a:r>
            <a:r>
              <a:rPr kumimoji="0" lang="zh-CN" altLang="en-US" sz="14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或某一目录，再点击上方的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「</a:t>
            </a:r>
            <a:r>
              <a:rPr kumimoji="0" lang="en-US" altLang="zh-CN" sz="14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新建分析主题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」。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新建分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11" y="1539646"/>
            <a:ext cx="7376160" cy="37738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5601" y="5983750"/>
            <a:ext cx="852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https://help.fanruan.com/finebi6.0/doc-view-818.html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思源黑体 CN Light" panose="020B03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1" y="1638896"/>
            <a:ext cx="3240000" cy="3580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实操演习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：5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分钟上手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FineBI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545764" y="2385884"/>
            <a:ext cx="2859673" cy="1923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案例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添加数据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2"/>
              </a:rPr>
              <a:t>  </a:t>
            </a:r>
            <a:endParaRPr kumimoji="0" lang="en-US" altLang="zh-CN" sz="1600" b="1" i="0" u="none" strike="noStrike" kern="1200" cap="none" spc="10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0" marR="0" lvl="0" indent="288290" algn="l" defTabSz="914400" rt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新建分析主题后，会自动进入分析主题内的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「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添加数据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」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界面，此时可将本地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Excel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上传至该分析主题中。</a:t>
            </a:r>
          </a:p>
        </p:txBody>
      </p:sp>
      <p:pic>
        <p:nvPicPr>
          <p:cNvPr id="5" name="图片 4" descr="添加数据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77" y="1638896"/>
            <a:ext cx="7554681" cy="358020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5601" y="5983749"/>
            <a:ext cx="852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https://help.fanruan.com/finebi6.0/doc-view-1901.html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Light" panose="020B03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51" y="1303939"/>
            <a:ext cx="7731927" cy="3789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5600" y="1251212"/>
            <a:ext cx="3239770" cy="4237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实操演习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：5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分钟上手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FineBI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478790" y="1235190"/>
            <a:ext cx="3116580" cy="3461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案例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分析数据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/>
              </a:rPr>
              <a:t> 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/>
              </a:rPr>
              <a:t> </a:t>
            </a:r>
            <a:endParaRPr kumimoji="0" lang="en-US" altLang="zh-CN" sz="16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编辑数据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 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FineBI 支持新增列、合并数据、分组汇总、过滤排序、字段设置等步骤。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US" altLang="zh-CN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添加可视化组件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 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制作表格、图表。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3.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制作仪表板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 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完成组件分析后，可以点击分析主题底部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「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添加仪表板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」。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 descr="添加组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51" y="1285933"/>
            <a:ext cx="7731928" cy="4281805"/>
          </a:xfrm>
          <a:prstGeom prst="rect">
            <a:avLst/>
          </a:prstGeom>
        </p:spPr>
      </p:pic>
      <p:pic>
        <p:nvPicPr>
          <p:cNvPr id="10" name="图片 9" descr="添加仪表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05" y="1327785"/>
            <a:ext cx="7664450" cy="4244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5601" y="5983749"/>
            <a:ext cx="852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6" action="ppaction://hlinkfile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7"/>
              </a:rPr>
              <a:t>https://help.fanruan.com/finebi6.0/doc-view-818.html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思源黑体 CN Light" panose="020B03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600" y="1564005"/>
            <a:ext cx="3239770" cy="4044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实操演习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：5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分钟上手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FineBI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521970" y="1558290"/>
            <a:ext cx="3073400" cy="3545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案例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分享协作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2"/>
              </a:rPr>
              <a:t> 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2"/>
              </a:rPr>
              <a:t> </a:t>
            </a:r>
            <a:endParaRPr kumimoji="0" lang="en-US" altLang="zh-CN" sz="16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lvl="0" indent="288290" algn="l" defTabSz="914400" rt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FineBI 可以将分析主题制作好的内容分享给别人。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US" altLang="zh-CN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 </a:t>
            </a:r>
            <a:r>
              <a:rPr lang="zh-CN" altLang="en-US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协作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 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点击分析主题，可以邀请别人进行「协作」。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US" altLang="zh-CN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查看协作内容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用户在「我的分析」中「协作给我的」文件夹下即可找到对应「分析主题」查看并编辑。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</p:txBody>
      </p:sp>
      <p:pic>
        <p:nvPicPr>
          <p:cNvPr id="116" name="图片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4109637" y="1564953"/>
            <a:ext cx="7091529" cy="37435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385" y="1558290"/>
            <a:ext cx="7998460" cy="404407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5439" y="5983748"/>
            <a:ext cx="852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6"/>
              </a:rPr>
              <a:t>https://help.fanruan.com/finebi6.0/doc-view-818.html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思源黑体 CN Light" panose="020B03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875" y="4739005"/>
            <a:ext cx="3055620" cy="542290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创建分析主题</a:t>
            </a:r>
            <a:endParaRPr lang="en-US" altLang="zh-CN" sz="2400" b="1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483235" y="3750945"/>
            <a:ext cx="2767330" cy="844550"/>
          </a:xfrm>
        </p:spPr>
        <p:txBody>
          <a:bodyPr/>
          <a:lstStyle/>
          <a:p>
            <a:r>
              <a:rPr lang="en-US" altLang="zh-CN" sz="6000" b="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SEC 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1250" y="1219638"/>
            <a:ext cx="3456606" cy="4624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1245" y="1534399"/>
            <a:ext cx="3240000" cy="43477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新建文件夹</a:t>
            </a:r>
          </a:p>
          <a:p>
            <a:pPr marL="285750" marR="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点击大的「新建文件夹」按钮；</a:t>
            </a:r>
          </a:p>
          <a:p>
            <a:pPr marL="285750" marR="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点击某一文件夹的「+&gt;文件夹」，可以在该文件下再创建一个文件夹。</a:t>
            </a:r>
            <a:endParaRPr kumimoji="0" lang="zh-CN" altLang="en-US" sz="1400" b="1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新建分析</a:t>
            </a:r>
          </a:p>
          <a:p>
            <a:pPr marL="285750" marR="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在公共数据处，</a:t>
            </a:r>
            <a:r>
              <a:rPr kumimoji="0" lang="en-US" altLang="zh-CN" sz="1400" i="0" kern="1200" cap="none" spc="100" normalizeH="0" baseline="0" noProof="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选择想要进行分析的数据，点击右上方的「创建分析主题」按钮</a:t>
            </a:r>
            <a:r>
              <a:rPr kumimoji="0" lang="zh-CN" altLang="en-US" sz="140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kumimoji="0" lang="en-US" altLang="zh-CN" sz="140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1400" i="0" kern="1200" cap="none" spc="100" normalizeH="0" baseline="0" noProof="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点击某一文件夹的</a:t>
            </a:r>
            <a:r>
              <a:rPr kumimoji="0" lang="en-US" altLang="zh-CN" sz="140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「+&gt;分析主题」，</a:t>
            </a:r>
            <a:r>
              <a:rPr kumimoji="0" lang="en-US" altLang="zh-CN" sz="1400" i="0" kern="1200" cap="none" spc="100" normalizeH="0" baseline="0" noProof="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可以在该文件下创建一个分析主题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kumimoji="0" lang="en-US" altLang="zh-CN" sz="140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1400" i="0" kern="1200" cap="none" spc="100" normalizeH="0" baseline="0" noProof="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点击大的「新建分析主题」按钮</a:t>
            </a:r>
            <a:endParaRPr kumimoji="0" lang="en-US" altLang="zh-CN" sz="140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2484" y="1281447"/>
            <a:ext cx="1967205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分析主题创建流程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485" y="1219638"/>
            <a:ext cx="7718107" cy="379071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35" y="1482798"/>
            <a:ext cx="7742765" cy="378669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485" y="1742704"/>
            <a:ext cx="7751020" cy="378669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222" y="2057924"/>
            <a:ext cx="7734528" cy="37866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5439" y="5983748"/>
            <a:ext cx="108038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7"/>
              </a:rPr>
              <a:t>https://help.fanruan.com/finebi6.0/doc-view-2002.html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标题 4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新建分析主题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875" y="4739005"/>
            <a:ext cx="3055620" cy="542290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添加</a:t>
            </a:r>
            <a:r>
              <a:rPr lang="en-US" altLang="zh-CN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&amp;</a:t>
            </a:r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483235" y="3750945"/>
            <a:ext cx="2767330" cy="844550"/>
          </a:xfrm>
        </p:spPr>
        <p:txBody>
          <a:bodyPr/>
          <a:lstStyle/>
          <a:p>
            <a:r>
              <a:rPr lang="en-US" altLang="zh-CN" sz="6000" b="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SEC 02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843116"/>
            <a:ext cx="3129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GB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7DD2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CONTENTS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DD2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2218" y="90467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DD2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目录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69925" y="2015509"/>
            <a:ext cx="4891012" cy="400235"/>
            <a:chOff x="1042736" y="2229728"/>
            <a:chExt cx="4891012" cy="400295"/>
          </a:xfrm>
        </p:grpSpPr>
        <p:sp>
          <p:nvSpPr>
            <p:cNvPr id="6" name="燕尾形 5"/>
            <p:cNvSpPr/>
            <p:nvPr/>
          </p:nvSpPr>
          <p:spPr>
            <a:xfrm>
              <a:off x="1042736" y="2261466"/>
              <a:ext cx="336885" cy="336885"/>
            </a:xfrm>
            <a:prstGeom prst="chevron">
              <a:avLst/>
            </a:prstGeom>
            <a:gradFill>
              <a:gsLst>
                <a:gs pos="0">
                  <a:srgbClr val="007DD2"/>
                </a:gs>
                <a:gs pos="100000">
                  <a:srgbClr val="1EAAE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79621" y="2229853"/>
              <a:ext cx="995785" cy="400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DD2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SEC 01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97202" y="2229728"/>
              <a:ext cx="3536546" cy="400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FineBI功能简介——产品构成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2606" y="3066984"/>
            <a:ext cx="5020462" cy="421335"/>
            <a:chOff x="1042736" y="2261466"/>
            <a:chExt cx="5020430" cy="421335"/>
          </a:xfrm>
        </p:grpSpPr>
        <p:sp>
          <p:nvSpPr>
            <p:cNvPr id="10" name="燕尾形 9"/>
            <p:cNvSpPr/>
            <p:nvPr/>
          </p:nvSpPr>
          <p:spPr>
            <a:xfrm>
              <a:off x="1042736" y="2261466"/>
              <a:ext cx="336885" cy="336885"/>
            </a:xfrm>
            <a:prstGeom prst="chevron">
              <a:avLst/>
            </a:prstGeom>
            <a:gradFill>
              <a:gsLst>
                <a:gs pos="0">
                  <a:srgbClr val="007DD2"/>
                </a:gs>
                <a:gs pos="100000">
                  <a:srgbClr val="1EAAE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88518" y="2282691"/>
              <a:ext cx="46746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DD2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SEC 02    </a:t>
              </a:r>
              <a:r>
                <a:rPr lang="en-US" altLang="zh-CN" sz="2000" dirty="0" err="1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FineBI</a:t>
              </a:r>
              <a:r>
                <a:rPr lang="zh-CN" altLang="en-US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分析路径</a:t>
              </a:r>
              <a:r>
                <a:rPr lang="en-US" altLang="zh-CN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我的分析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535652"/>
            <a:ext cx="3240000" cy="3786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选择并编辑数据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添加数据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31043" y="2426567"/>
            <a:ext cx="2890887" cy="1919190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创建主题后，会自动进入添加数据页面，或点击左上方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“+”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按钮，进行添加数据。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添加本地</a:t>
            </a:r>
            <a:r>
              <a:rPr lang="en-US" altLang="zh-CN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Excel</a:t>
            </a:r>
            <a:r>
              <a:rPr lang="zh-CN" altLang="en-US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文件</a:t>
            </a:r>
            <a:endParaRPr lang="zh-CN" altLang="en-US" b="1" spc="100" dirty="0" err="1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添加当前工程上的数据</a:t>
            </a:r>
          </a:p>
        </p:txBody>
      </p:sp>
      <p:pic>
        <p:nvPicPr>
          <p:cNvPr id="4" name="图片 3" descr="添加数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960" y="1535430"/>
            <a:ext cx="6841490" cy="3788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5601" y="5982256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 action="ppaction://hlinkfile"/>
              </a:rPr>
              <a:t> https://help.fanruan.com/finebi6.0/doc-view-1903.html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" y="1548598"/>
            <a:ext cx="3240000" cy="3819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添加数据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99515" y="1548598"/>
            <a:ext cx="3018209" cy="4070350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添加本地</a:t>
            </a:r>
            <a:r>
              <a:rPr lang="en-US" altLang="zh-CN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Excel</a:t>
            </a:r>
            <a:r>
              <a:rPr lang="zh-CN" altLang="en-US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文件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添加当前工程上的数据</a:t>
            </a:r>
          </a:p>
          <a:p>
            <a:pPr>
              <a:lnSpc>
                <a:spcPct val="150000"/>
              </a:lnSpc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公共数据通常由管理员进行上传</a:t>
            </a:r>
          </a:p>
          <a:p>
            <a:pPr>
              <a:lnSpc>
                <a:spcPct val="150000"/>
              </a:lnSpc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FineBI支持通过连接方式获取不同数据库的数据例如：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Excel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SQL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DB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等。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FineBI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支持通过连接的方式连接到各个数据库，例如：</a:t>
            </a:r>
            <a:r>
              <a:rPr lang="en-US" altLang="zh-CN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Hsql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IBMDB2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Microsoft SQL Server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MySQL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Oracle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等。</a:t>
            </a: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altLang="en-US" sz="1200" b="1" dirty="0"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17" y="1548598"/>
            <a:ext cx="7784217" cy="38191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5601" y="5982256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思源黑体 CN Light" panose="020B0300000000000000" charset="-122"/>
                <a:cs typeface="+mn-cs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思源黑体 CN Light" panose="020B0300000000000000" charset="-122"/>
                <a:cs typeface="+mn-cs"/>
                <a:sym typeface="微软雅黑" panose="020B0503020204020204" pitchFamily="34" charset="-122"/>
                <a:hlinkClick r:id="rId3" action="ppaction://hlinkfile"/>
              </a:rPr>
              <a:t> https://help.fanruan.com/finebi6.0/doc-view-1902.html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思源黑体 CN Light" panose="020B03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47059" y="1628624"/>
            <a:ext cx="3240000" cy="3600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59581" y="1595995"/>
            <a:ext cx="2814955" cy="3214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547" y="1628623"/>
            <a:ext cx="7378278" cy="36007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5601" y="5982255"/>
            <a:ext cx="108038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4" action="ppaction://hlinkfile"/>
              </a:rPr>
              <a:t>506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4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标题 4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处理数据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547" y="1689996"/>
            <a:ext cx="7027620" cy="344426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3799548" y="1608429"/>
            <a:ext cx="7027620" cy="36640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47059" y="1610171"/>
            <a:ext cx="3240000" cy="3661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9581" y="1582336"/>
            <a:ext cx="2814955" cy="326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1" y="5979639"/>
            <a:ext cx="108038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1526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标题 4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新增列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47059" y="1610171"/>
            <a:ext cx="3240000" cy="3649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45" y="1739751"/>
            <a:ext cx="6956679" cy="340225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3990244" y="1598295"/>
            <a:ext cx="6956679" cy="3661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59581" y="1550237"/>
            <a:ext cx="2814955" cy="3270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5601" y="5966826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1538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新增列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60" y="1532142"/>
            <a:ext cx="7740632" cy="3793716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3885760" y="1526147"/>
            <a:ext cx="7017346" cy="3805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47059" y="1532142"/>
            <a:ext cx="3240000" cy="3793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9581" y="1526147"/>
            <a:ext cx="2814955" cy="3239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6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01" y="5966826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1530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标题 4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新增列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7059" y="1610171"/>
            <a:ext cx="3240000" cy="3661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219" y="1637715"/>
            <a:ext cx="7366103" cy="3606321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3981219" y="1697834"/>
            <a:ext cx="7366103" cy="34545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59581" y="1566916"/>
            <a:ext cx="2814955" cy="3281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1" y="5973734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1998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标题 4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新增列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47059" y="1610171"/>
            <a:ext cx="3240000" cy="3661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44699" y="1366490"/>
            <a:ext cx="6743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excel里的vlookup函数可以实现左右合并。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并集合并对应SQL语句中的full join，交集合并对应SQL语句中的inner join，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左合并对应SQL语句中的left join，右合并对应SQL语句中的right join。</a:t>
            </a:r>
          </a:p>
        </p:txBody>
      </p:sp>
      <p:pic>
        <p:nvPicPr>
          <p:cNvPr id="4" name="图片 3" descr="20190417162036_28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781" y="2244741"/>
            <a:ext cx="3575659" cy="30268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80" y="2244742"/>
            <a:ext cx="3027862" cy="30268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5601" y="5999495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512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9581" y="1566946"/>
            <a:ext cx="2814955" cy="3243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左右合并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7059" y="1610171"/>
            <a:ext cx="3240000" cy="3661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82709" y="1474225"/>
            <a:ext cx="6158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将两张表联合在一起形成一张新表使用的情况；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左右合并包含四种方式，分别为并集合并、交集合并、左合并、右合并。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709" y="2099907"/>
            <a:ext cx="6531472" cy="3204503"/>
          </a:xfrm>
          <a:prstGeom prst="rect">
            <a:avLst/>
          </a:prstGeom>
        </p:spPr>
      </p:pic>
      <p:pic>
        <p:nvPicPr>
          <p:cNvPr id="135" name="图片 134"/>
          <p:cNvPicPr/>
          <p:nvPr/>
        </p:nvPicPr>
        <p:blipFill>
          <a:blip r:embed="rId3"/>
          <a:stretch>
            <a:fillRect/>
          </a:stretch>
        </p:blipFill>
        <p:spPr>
          <a:xfrm>
            <a:off x="4382770" y="2099945"/>
            <a:ext cx="6615430" cy="3354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59547" y="1556383"/>
            <a:ext cx="2815024" cy="41703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01" y="5999495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512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左右合并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47059" y="1610171"/>
            <a:ext cx="3240000" cy="3719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85590" y="1532255"/>
            <a:ext cx="6985000" cy="3797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77629" y="1610170"/>
            <a:ext cx="7757119" cy="37194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7616" y="1613898"/>
            <a:ext cx="7757119" cy="3719384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77616" y="1606555"/>
            <a:ext cx="7865768" cy="375729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48616" y="1613898"/>
            <a:ext cx="2814955" cy="3289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601" y="5995685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9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9" action="ppaction://hlinkfile"/>
              </a:rPr>
              <a:t>513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9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上下合并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651" y="4738991"/>
            <a:ext cx="4292409" cy="542136"/>
          </a:xfrm>
        </p:spPr>
        <p:txBody>
          <a:bodyPr>
            <a:noAutofit/>
          </a:bodyPr>
          <a:lstStyle/>
          <a:p>
            <a:r>
              <a:rPr lang="en-US" altLang="zh-CN" sz="2400" dirty="0" err="1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FineBI</a:t>
            </a:r>
            <a:r>
              <a:rPr lang="zh-CN" altLang="en-US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功能简介</a:t>
            </a:r>
            <a:r>
              <a:rPr lang="en-US" altLang="zh-CN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——</a:t>
            </a:r>
            <a:r>
              <a:rPr lang="zh-CN" altLang="en-US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产品构成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01</a:t>
            </a:r>
            <a:endParaRPr lang="zh-CN" altLang="en-US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7345" y="1610360"/>
            <a:ext cx="3239770" cy="3651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47" y="1600077"/>
            <a:ext cx="7475405" cy="3657845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3799547" y="1596180"/>
            <a:ext cx="7475405" cy="3665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59718" y="1567365"/>
            <a:ext cx="2815024" cy="41703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01" y="5986494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508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分组汇总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7345" y="1610360"/>
            <a:ext cx="3239770" cy="3725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57456" y="1532142"/>
            <a:ext cx="5904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kern="1200" cap="none" spc="0" normalizeH="0" baseline="0" noProof="0" dirty="0" err="1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FineBI</a:t>
            </a:r>
            <a:r>
              <a:rPr kumimoji="0" lang="en-US" altLang="zh-CN" sz="14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</a:t>
            </a:r>
            <a:r>
              <a:rPr kumimoji="0" lang="zh-CN" altLang="en-US" sz="14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提供了数据过滤功能，业务人员可以对数据进行过滤并保存以供后续分析使用。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56" y="2150117"/>
            <a:ext cx="6521395" cy="31859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56" y="2139885"/>
            <a:ext cx="6493703" cy="31859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9752" y="1610360"/>
            <a:ext cx="2814955" cy="3283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0" y="5986494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50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7.html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过滤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7345" y="1610360"/>
            <a:ext cx="3239770" cy="369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47" y="1644528"/>
            <a:ext cx="7510584" cy="3661410"/>
          </a:xfrm>
          <a:prstGeom prst="rect">
            <a:avLst/>
          </a:prstGeom>
        </p:spPr>
      </p:pic>
      <p:pic>
        <p:nvPicPr>
          <p:cNvPr id="108" name="图片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3799547" y="1644528"/>
            <a:ext cx="6977652" cy="3661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59752" y="1561632"/>
            <a:ext cx="2814955" cy="326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600" b="1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00" y="5987777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511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7345" y="1610360"/>
            <a:ext cx="3239770" cy="3716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547" y="1610171"/>
            <a:ext cx="7475455" cy="37170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5891" y="1574422"/>
            <a:ext cx="2942677" cy="32562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保存并预览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770697"/>
            <a:ext cx="3240000" cy="3594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血缘分析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18474" y="2510463"/>
            <a:ext cx="2912884" cy="28551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血缘分析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帮助用户直观看到当前数据表的</a:t>
            </a:r>
            <a:r>
              <a:rPr lang="en-US" altLang="zh-CN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来源表、子孙表和使用它做的仪表板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，并且点击即可跳转到所在位置，方便用户对数据进行有效管理。</a:t>
            </a:r>
            <a:endParaRPr lang="zh-CN" altLang="en-US" sz="8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9" name="图片 138"/>
          <p:cNvPicPr/>
          <p:nvPr/>
        </p:nvPicPr>
        <p:blipFill>
          <a:blip r:embed="rId3"/>
          <a:stretch>
            <a:fillRect/>
          </a:stretch>
        </p:blipFill>
        <p:spPr>
          <a:xfrm>
            <a:off x="3758474" y="1770697"/>
            <a:ext cx="7531257" cy="35949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30530" y="5924444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77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0" y="1494078"/>
            <a:ext cx="3240000" cy="3662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更新信息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95124" y="2666681"/>
            <a:ext cx="2760953" cy="15829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当用户需要</a:t>
            </a:r>
            <a:r>
              <a:rPr lang="zh-CN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查看表的更新记录、所占用的空间、更新数据条目数的变动等</a:t>
            </a:r>
            <a:r>
              <a:rPr 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，就可以通过更新信息查看。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80" y="1494078"/>
            <a:ext cx="7883396" cy="36627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5600" y="5979250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https://help.fanruan.com/finebi6.0/doc-view-79.html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875" y="4739005"/>
            <a:ext cx="4225925" cy="542290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制作组件分析</a:t>
            </a:r>
            <a:r>
              <a:rPr lang="en-US" altLang="zh-CN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--</a:t>
            </a:r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可视化图表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483235" y="3750945"/>
            <a:ext cx="2767330" cy="844550"/>
          </a:xfrm>
        </p:spPr>
        <p:txBody>
          <a:bodyPr/>
          <a:lstStyle/>
          <a:p>
            <a:r>
              <a:rPr lang="en-US" altLang="zh-CN" sz="6000" b="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SEC 03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598034"/>
            <a:ext cx="3240000" cy="3925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u="none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制作可视化组件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75858" y="2363997"/>
            <a:ext cx="240982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展示图形、表格等可视化结果，一个组件只能使用一个数据表。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6289675" y="5749290"/>
          <a:ext cx="1146175" cy="64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75858" y="1926923"/>
            <a:ext cx="1521570" cy="4233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什么是组件？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5858" y="3406622"/>
            <a:ext cx="1521570" cy="4233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5858" y="3843696"/>
            <a:ext cx="2460625" cy="13469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1.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添加字段 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2.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3.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4.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属性设置</a:t>
            </a:r>
          </a:p>
        </p:txBody>
      </p:sp>
      <p:pic>
        <p:nvPicPr>
          <p:cNvPr id="142" name="图片 141"/>
          <p:cNvPicPr/>
          <p:nvPr/>
        </p:nvPicPr>
        <p:blipFill>
          <a:blip r:embed="rId8"/>
          <a:stretch>
            <a:fillRect/>
          </a:stretch>
        </p:blipFill>
        <p:spPr>
          <a:xfrm>
            <a:off x="5036676" y="1598034"/>
            <a:ext cx="5692623" cy="3925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140643"/>
            <a:ext cx="3240000" cy="48452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u="none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u="none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什么是维度和指标？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44621" y="1273647"/>
            <a:ext cx="729869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维度：说明数据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endParaRPr kumimoji="0" lang="zh-CN" altLang="en-US" sz="1400" b="1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指我们分析数据的角度。比如，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时间、地区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都能描述特定对象的特征。</a:t>
            </a:r>
            <a:endParaRPr kumimoji="0" lang="zh-CN" altLang="en-US" sz="1400" b="1" i="0" kern="1200" cap="none" spc="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指标：衡量数据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endParaRPr kumimoji="0" lang="zh-CN" altLang="en-US" sz="1400" b="1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指对特定对象的量化。比如，一个城市的居民总数，一个城市居民的平均年龄。这个结果可以是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数值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，也可以是比值。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9159" y="2206307"/>
            <a:ext cx="2912883" cy="2445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en-US" altLang="zh-CN" sz="1600" b="1" i="0" kern="1200" cap="none" spc="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维度和指标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计算字段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</p:txBody>
      </p:sp>
      <p:pic>
        <p:nvPicPr>
          <p:cNvPr id="108" name="图片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3944621" y="2624215"/>
            <a:ext cx="7076664" cy="336163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471807"/>
            <a:ext cx="3240000" cy="4194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添加计算字段</a:t>
            </a:r>
          </a:p>
        </p:txBody>
      </p:sp>
      <p:pic>
        <p:nvPicPr>
          <p:cNvPr id="144" name="图片 143"/>
          <p:cNvPicPr/>
          <p:nvPr/>
        </p:nvPicPr>
        <p:blipFill>
          <a:blip r:embed="rId2"/>
          <a:stretch>
            <a:fillRect/>
          </a:stretch>
        </p:blipFill>
        <p:spPr>
          <a:xfrm>
            <a:off x="4298955" y="1813602"/>
            <a:ext cx="6163945" cy="3495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5" name="图片 144"/>
          <p:cNvPicPr/>
          <p:nvPr/>
        </p:nvPicPr>
        <p:blipFill>
          <a:blip r:embed="rId3"/>
          <a:stretch>
            <a:fillRect/>
          </a:stretch>
        </p:blipFill>
        <p:spPr>
          <a:xfrm>
            <a:off x="4298955" y="1440320"/>
            <a:ext cx="7139394" cy="424160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6" name="图片 145"/>
          <p:cNvPicPr/>
          <p:nvPr/>
        </p:nvPicPr>
        <p:blipFill>
          <a:blip r:embed="rId4"/>
          <a:stretch>
            <a:fillRect/>
          </a:stretch>
        </p:blipFill>
        <p:spPr>
          <a:xfrm>
            <a:off x="4298955" y="1440319"/>
            <a:ext cx="7139394" cy="422629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82718" y="2413984"/>
            <a:ext cx="2912883" cy="2445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en-US" altLang="zh-CN" sz="1600" b="1" i="0" kern="1200" cap="none" spc="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维度和指标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计算字段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469813"/>
            <a:ext cx="3240000" cy="3918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登陆FineBI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28586" y="2798458"/>
            <a:ext cx="2894029" cy="21240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FineBI全程在网页上操作。管理员在服务器上部署好工程以后，即可登陆使用（自定义界面）。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3D0E09-6E73-1F4B-5193-C9C131AB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1469813"/>
            <a:ext cx="7563614" cy="391837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55601" y="1539278"/>
            <a:ext cx="3240000" cy="3779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快速计算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9028" y="2447069"/>
            <a:ext cx="2677214" cy="2145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304" b="6304"/>
          <a:stretch>
            <a:fillRect/>
          </a:stretch>
        </p:blipFill>
        <p:spPr>
          <a:xfrm>
            <a:off x="4022424" y="1539277"/>
            <a:ext cx="7528056" cy="37794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236091"/>
            <a:ext cx="3240000" cy="4546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96346" y="1221487"/>
            <a:ext cx="6287135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表格组件作为展现数据的一个传统方式，在FineBI中提供了三种类型：分组表、交叉表、明细表。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分组表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按照维度分组，对指标内的数据进行汇总统计；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交叉表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按照行维度和列维度对指标数据汇总统计；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明细表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则展示所有明细数据。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8662" y="2147109"/>
            <a:ext cx="2809187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solidFill>
                <a:srgbClr val="424243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自定义图表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图表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dirty="0">
              <a:solidFill>
                <a:prstClr val="black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5118951" y="2458721"/>
            <a:ext cx="5688330" cy="3323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346" y="2419351"/>
            <a:ext cx="6287135" cy="3348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5600" y="5979250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https://help.fanruan.com/finebi6.0/doc-view-1060.html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选择图表</a:t>
            </a:r>
            <a:endParaRPr lang="zh-CN" altLang="en-US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601" y="1212817"/>
            <a:ext cx="3240000" cy="4472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选择图表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19576" y="1212818"/>
            <a:ext cx="6939836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对指标分析而言，不同的指标可能查看的目的不同，有的指标需要看趋势，有的指标需要查看数据对比情况，此时就可以使用自定义图表来实现这一功能。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不同的图形在一张图表展示</a:t>
            </a:r>
          </a:p>
        </p:txBody>
      </p:sp>
      <p:sp>
        <p:nvSpPr>
          <p:cNvPr id="15" name="矩形 14"/>
          <p:cNvSpPr/>
          <p:nvPr/>
        </p:nvSpPr>
        <p:spPr>
          <a:xfrm>
            <a:off x="355600" y="5913014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2"/>
              </a:rPr>
              <a:t>https://help.fanruan.com/finebi6.0/doc-view-801.html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7" name="图片 146"/>
          <p:cNvPicPr/>
          <p:nvPr/>
        </p:nvPicPr>
        <p:blipFill>
          <a:blip r:embed="rId3"/>
          <a:stretch>
            <a:fillRect/>
          </a:stretch>
        </p:blipFill>
        <p:spPr>
          <a:xfrm>
            <a:off x="4885690" y="2200910"/>
            <a:ext cx="5913755" cy="3223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76" y="2228852"/>
            <a:ext cx="6939915" cy="34563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1007" y="2058447"/>
            <a:ext cx="2809187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自定义图表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图表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dirty="0">
              <a:solidFill>
                <a:prstClr val="black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768368"/>
            <a:ext cx="3240000" cy="3458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选择图表</a:t>
            </a:r>
            <a:endParaRPr lang="zh-CN" altLang="en-US" b="1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007" y="2038973"/>
            <a:ext cx="2809187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自定义图表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图表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dirty="0">
              <a:solidFill>
                <a:prstClr val="black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016253" y="1809962"/>
            <a:ext cx="7352665" cy="3458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016253" y="1809962"/>
            <a:ext cx="7362825" cy="3458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5601" y="1172845"/>
            <a:ext cx="3240000" cy="451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28440" y="1142950"/>
            <a:ext cx="7049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表格属性设置栏：</a:t>
            </a: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颜色：可以对单元格的背景、文字颜色进行设置。</a:t>
            </a: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形状：对单元格进行图形标记。 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                                            </a:t>
            </a: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solidFill>
                  <a:srgbClr val="424243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维度：只能设置对应字段的属性。</a:t>
            </a: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solidFill>
                  <a:srgbClr val="424243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指标：可以对任一指标添加条件，设置目标字段的属性。</a:t>
            </a: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1400" b="0" i="0" kern="1200" cap="none" spc="100" normalizeH="0" baseline="0" noProof="0" dirty="0"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58140" y="2266335"/>
            <a:ext cx="882109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kern="1200" cap="none" spc="100" normalizeH="0" baseline="0" noProof="0" dirty="0">
                <a:solidFill>
                  <a:srgbClr val="FF000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Tip</a:t>
            </a:r>
            <a:r>
              <a:rPr kumimoji="0" lang="zh-CN" altLang="en-US" sz="1200" b="0" i="0" kern="1200" cap="none" spc="100" normalizeH="0" baseline="0" noProof="0" dirty="0">
                <a:solidFill>
                  <a:srgbClr val="FF000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kumimoji="0" lang="zh-CN" altLang="en-US" sz="12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在属性中添加的字段与分析区域字段设置中的指标字段一致，可以进行汇总方式，快速计算，过滤等操作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8140" y="2061533"/>
            <a:ext cx="2714921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表格属性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图形属性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组件样式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kern="1200" cap="none" spc="0" normalizeH="0" baseline="0" noProof="0" dirty="0">
              <a:solidFill>
                <a:prstClr val="black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4627880" y="2617470"/>
            <a:ext cx="5899150" cy="3250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4028440" y="2612390"/>
            <a:ext cx="7097395" cy="3072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355600" y="5979250"/>
            <a:ext cx="717486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124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属性设置</a:t>
            </a:r>
            <a:endParaRPr lang="zh-CN" altLang="en-US" b="1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属性设置</a:t>
            </a:r>
            <a:endParaRPr kumimoji="1" lang="zh-CN" altLang="en-US" b="1" u="none" dirty="0">
              <a:latin typeface="Noto Sans S Chinese Medium" panose="020B0600000000000000" pitchFamily="34" charset="-122"/>
              <a:ea typeface="Noto Sans S Chinese Medium" panose="020B0600000000000000" pitchFamily="34" charset="-122"/>
              <a:cs typeface="+mj-cs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5600" y="1821796"/>
            <a:ext cx="3240000" cy="3490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8139" y="2219125"/>
            <a:ext cx="2714921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表格属性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图形属性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组件样式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kern="1200" cap="none" spc="0" normalizeH="0" baseline="0" noProof="0" dirty="0">
              <a:solidFill>
                <a:prstClr val="black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68" y="1838795"/>
            <a:ext cx="7440091" cy="34565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600" y="5979250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219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属性设置</a:t>
            </a:r>
            <a:endParaRPr lang="zh-CN" altLang="en-US" b="1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338907" y="1725104"/>
            <a:ext cx="6982687" cy="3706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55601" y="1725104"/>
            <a:ext cx="3240000" cy="3706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8140" y="2174655"/>
            <a:ext cx="2714921" cy="3014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表格属性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图形属性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组件样式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875" y="4739005"/>
            <a:ext cx="4676775" cy="542290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在仪表板中分析</a:t>
            </a:r>
            <a:r>
              <a:rPr lang="en-US" altLang="zh-CN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--</a:t>
            </a:r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制作仪表板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483235" y="3750945"/>
            <a:ext cx="2767330" cy="844550"/>
          </a:xfrm>
        </p:spPr>
        <p:txBody>
          <a:bodyPr/>
          <a:lstStyle/>
          <a:p>
            <a:r>
              <a:rPr lang="en-US" altLang="zh-CN" sz="6000" b="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SEC 04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945907"/>
            <a:ext cx="3240000" cy="3270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仪表板：名词解释</a:t>
            </a:r>
            <a:endParaRPr lang="zh-CN" altLang="en-US" b="1" kern="1200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35423" y="2695948"/>
            <a:ext cx="2680355" cy="18620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仪表板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：展示数据分析结果而创建的可视化面板，可以添加多种类型的组件，包括表格、图表、过滤控件、文本组件等。</a:t>
            </a:r>
          </a:p>
          <a:p>
            <a:pPr>
              <a:lnSpc>
                <a:spcPct val="150000"/>
              </a:lnSpc>
            </a:pPr>
            <a:endParaRPr lang="zh-CN" altLang="en-US" spc="100" dirty="0">
              <a:solidFill>
                <a:srgbClr val="424243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97980" y="1945907"/>
            <a:ext cx="7558597" cy="3270041"/>
            <a:chOff x="1931481" y="2609028"/>
            <a:chExt cx="7240946" cy="3428356"/>
          </a:xfrm>
        </p:grpSpPr>
        <p:sp>
          <p:nvSpPr>
            <p:cNvPr id="5" name="矩形 4"/>
            <p:cNvSpPr/>
            <p:nvPr/>
          </p:nvSpPr>
          <p:spPr>
            <a:xfrm>
              <a:off x="1931481" y="2609028"/>
              <a:ext cx="7240946" cy="34283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graphicFrame>
          <p:nvGraphicFramePr>
            <p:cNvPr id="4" name="图示 3"/>
            <p:cNvGraphicFramePr/>
            <p:nvPr/>
          </p:nvGraphicFramePr>
          <p:xfrm>
            <a:off x="2414562" y="2878456"/>
            <a:ext cx="5737225" cy="29622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7" name="文本框 6"/>
          <p:cNvSpPr txBox="1"/>
          <p:nvPr/>
        </p:nvSpPr>
        <p:spPr>
          <a:xfrm>
            <a:off x="7127837" y="12959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仪表板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36677" y="5586771"/>
            <a:ext cx="1747986" cy="340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数据可视化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&amp;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结论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91199" y="1281111"/>
            <a:ext cx="798970" cy="340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工作汇报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5108643" y="4699986"/>
            <a:ext cx="850183" cy="8743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9" idx="3"/>
            <a:endCxn id="7" idx="1"/>
          </p:cNvCxnSpPr>
          <p:nvPr/>
        </p:nvCxnSpPr>
        <p:spPr>
          <a:xfrm>
            <a:off x="4590169" y="1451414"/>
            <a:ext cx="2537668" cy="29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601" y="1436046"/>
            <a:ext cx="3240000" cy="3985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8457" y="2755536"/>
            <a:ext cx="1864613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添加组件至仪表板</a:t>
            </a:r>
          </a:p>
        </p:txBody>
      </p:sp>
      <p:pic>
        <p:nvPicPr>
          <p:cNvPr id="123" name="图片 122"/>
          <p:cNvPicPr/>
          <p:nvPr/>
        </p:nvPicPr>
        <p:blipFill>
          <a:blip r:embed="rId3"/>
          <a:stretch>
            <a:fillRect/>
          </a:stretch>
        </p:blipFill>
        <p:spPr>
          <a:xfrm>
            <a:off x="4161174" y="1436046"/>
            <a:ext cx="7370394" cy="398590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16392" y="3258929"/>
            <a:ext cx="2918323" cy="704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点击分析主题编辑界面下方添加仪表板。</a:t>
            </a:r>
          </a:p>
        </p:txBody>
      </p:sp>
      <p:pic>
        <p:nvPicPr>
          <p:cNvPr id="10" name="图片 9" descr="添加仪表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174" y="1436046"/>
            <a:ext cx="7370394" cy="39859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5600" y="5979250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https://help.fanruan.com/finebi6.0/doc-view-1913.html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>
            <a:no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制作仪表板</a:t>
            </a:r>
            <a:endParaRPr lang="zh-CN" altLang="en-US" b="1" kern="1200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1" y="1539645"/>
            <a:ext cx="3240000" cy="3760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Arial" panose="020B0604020202020204" pitchFamily="34" charset="0"/>
              </a:rPr>
              <a:t>FineBI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Arial" panose="020B0604020202020204" pitchFamily="34" charset="0"/>
              </a:rPr>
              <a:t>主页构成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7559" y="1780790"/>
            <a:ext cx="2828042" cy="345676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左侧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功能菜单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目录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我的分析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公共数据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用户中心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回收站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右侧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预览区域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右上方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登录信息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平台消息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6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09" y="1539645"/>
            <a:ext cx="7767793" cy="37787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600" y="1511782"/>
            <a:ext cx="3239770" cy="3745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5600" y="364451"/>
            <a:ext cx="9982200" cy="4305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组件交互效果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过滤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9034" y="2458691"/>
            <a:ext cx="144462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组件交互效果</a:t>
            </a:r>
            <a:endParaRPr kumimoji="0" lang="zh-CN" altLang="en-US" sz="1600" b="1" i="0" kern="1200" cap="none" spc="100" normalizeH="0" baseline="0" noProof="0" dirty="0">
              <a:solidFill>
                <a:srgbClr val="424243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5600" y="2919970"/>
            <a:ext cx="2540000" cy="1368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联动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钻取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跳转</a:t>
            </a: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4225616" y="1617093"/>
            <a:ext cx="7077121" cy="36976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617" y="1577430"/>
            <a:ext cx="7199978" cy="37486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617" y="1554704"/>
            <a:ext cx="7199978" cy="37485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5600" y="5974483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6"/>
              </a:rPr>
              <a:t>https://help.fanruan.com/finebi6.0/doc-view-838.html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组件交互效果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联动</a:t>
            </a:r>
          </a:p>
        </p:txBody>
      </p:sp>
      <p:pic>
        <p:nvPicPr>
          <p:cNvPr id="7" name="图片 6" descr="联动效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060" y="1856108"/>
            <a:ext cx="7403023" cy="31457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0800000" flipV="1">
            <a:off x="360876" y="5988599"/>
            <a:ext cx="605690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点击查看功能详细介绍：</a:t>
            </a:r>
            <a:r>
              <a:rPr sz="1200" dirty="0">
                <a:solidFill>
                  <a:srgbClr val="0563C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hlinkClick r:id="rId3" action="ppaction://hlinkfile"/>
              </a:rPr>
              <a:t>https://help.fanruan.com/finebi6.0/doc-view-150.html</a:t>
            </a:r>
            <a:endParaRPr sz="1200" dirty="0">
              <a:solidFill>
                <a:srgbClr val="0563C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0" y="1856108"/>
            <a:ext cx="3239770" cy="3145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49034" y="2458691"/>
            <a:ext cx="144462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组件交互效果</a:t>
            </a:r>
            <a:endParaRPr kumimoji="0" lang="zh-CN" altLang="en-US" sz="1600" b="1" i="0" kern="1200" cap="none" spc="100" normalizeH="0" baseline="0" noProof="0" dirty="0">
              <a:solidFill>
                <a:srgbClr val="424243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600" y="2919970"/>
            <a:ext cx="2540000" cy="1368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联动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钻取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跳转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1" y="422110"/>
            <a:ext cx="9982200" cy="430531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组件交互效果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u="none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钻取</a:t>
            </a:r>
          </a:p>
        </p:txBody>
      </p:sp>
      <p:pic>
        <p:nvPicPr>
          <p:cNvPr id="127" name="图片 126"/>
          <p:cNvPicPr/>
          <p:nvPr/>
        </p:nvPicPr>
        <p:blipFill>
          <a:blip r:embed="rId3"/>
          <a:stretch>
            <a:fillRect/>
          </a:stretch>
        </p:blipFill>
        <p:spPr>
          <a:xfrm>
            <a:off x="4024474" y="1753947"/>
            <a:ext cx="7287691" cy="33697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355477" y="5988599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点击查看功能详细介绍：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https://help.fanruan.com/finebi6.0/doc-view-1630.html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0" y="1744124"/>
            <a:ext cx="3239770" cy="3369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9034" y="2458691"/>
            <a:ext cx="144462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组件交互效果</a:t>
            </a:r>
            <a:endParaRPr kumimoji="0" lang="zh-CN" altLang="en-US" sz="1600" b="1" i="0" kern="1200" cap="none" spc="100" normalizeH="0" baseline="0" noProof="0" dirty="0">
              <a:solidFill>
                <a:srgbClr val="424243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5600" y="2919970"/>
            <a:ext cx="2540000" cy="1368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联动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钻取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跳转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477" y="378545"/>
            <a:ext cx="9982200" cy="430531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组件交互效果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跳转</a:t>
            </a:r>
          </a:p>
        </p:txBody>
      </p:sp>
      <p:pic>
        <p:nvPicPr>
          <p:cNvPr id="128" name="图片 127"/>
          <p:cNvPicPr/>
          <p:nvPr/>
        </p:nvPicPr>
        <p:blipFill>
          <a:blip r:embed="rId3"/>
          <a:stretch>
            <a:fillRect/>
          </a:stretch>
        </p:blipFill>
        <p:spPr>
          <a:xfrm>
            <a:off x="4866268" y="1511782"/>
            <a:ext cx="6004347" cy="37459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355477" y="5988599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点击查看功能详细介绍：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https://help.fanruan.com/finebi6.0/doc-view-1595.html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0" y="1511782"/>
            <a:ext cx="3239770" cy="3745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9034" y="2458691"/>
            <a:ext cx="144462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组件交互效果</a:t>
            </a:r>
            <a:endParaRPr kumimoji="0" lang="zh-CN" altLang="en-US" sz="1600" b="1" i="0" kern="1200" cap="none" spc="100" normalizeH="0" baseline="0" noProof="0" dirty="0">
              <a:solidFill>
                <a:srgbClr val="424243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5600" y="2919970"/>
            <a:ext cx="2540000" cy="1368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联动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钻取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跳转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仪表板美化：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美化三原则</a:t>
            </a:r>
          </a:p>
        </p:txBody>
      </p:sp>
      <p:sp>
        <p:nvSpPr>
          <p:cNvPr id="3" name="椭圆 11"/>
          <p:cNvSpPr>
            <a:spLocks noChangeArrowheads="1"/>
          </p:cNvSpPr>
          <p:nvPr/>
        </p:nvSpPr>
        <p:spPr bwMode="auto">
          <a:xfrm>
            <a:off x="1927225" y="1747157"/>
            <a:ext cx="3144837" cy="1092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下箭头 12"/>
          <p:cNvSpPr>
            <a:spLocks noChangeArrowheads="1"/>
          </p:cNvSpPr>
          <p:nvPr/>
        </p:nvSpPr>
        <p:spPr bwMode="auto">
          <a:xfrm>
            <a:off x="3200400" y="4422095"/>
            <a:ext cx="609600" cy="38893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rgbClr val="FFFFFF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任意多边形 13"/>
          <p:cNvSpPr>
            <a:spLocks noChangeArrowheads="1"/>
          </p:cNvSpPr>
          <p:nvPr/>
        </p:nvSpPr>
        <p:spPr bwMode="auto">
          <a:xfrm>
            <a:off x="2043112" y="4734832"/>
            <a:ext cx="2925763" cy="730250"/>
          </a:xfrm>
          <a:custGeom>
            <a:avLst/>
            <a:gdLst>
              <a:gd name="T0" fmla="*/ 0 w 2925990"/>
              <a:gd name="T1" fmla="*/ 0 h 731497"/>
              <a:gd name="T2" fmla="*/ 2925990 w 2925990"/>
              <a:gd name="T3" fmla="*/ 0 h 731497"/>
              <a:gd name="T4" fmla="*/ 2925990 w 2925990"/>
              <a:gd name="T5" fmla="*/ 731497 h 731497"/>
              <a:gd name="T6" fmla="*/ 0 w 2925990"/>
              <a:gd name="T7" fmla="*/ 731497 h 731497"/>
              <a:gd name="T8" fmla="*/ 0 w 2925990"/>
              <a:gd name="T9" fmla="*/ 0 h 7314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25990"/>
              <a:gd name="T16" fmla="*/ 0 h 731497"/>
              <a:gd name="T17" fmla="*/ 2925990 w 2925990"/>
              <a:gd name="T18" fmla="*/ 731497 h 7314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25990" h="731497">
                <a:moveTo>
                  <a:pt x="0" y="0"/>
                </a:moveTo>
                <a:lnTo>
                  <a:pt x="2925990" y="0"/>
                </a:lnTo>
                <a:lnTo>
                  <a:pt x="2925990" y="731497"/>
                </a:lnTo>
                <a:lnTo>
                  <a:pt x="0" y="7314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7800" tIns="177800" rIns="177800" bIns="17780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dashboards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任意多边形 14"/>
          <p:cNvSpPr>
            <a:spLocks noChangeArrowheads="1"/>
          </p:cNvSpPr>
          <p:nvPr/>
        </p:nvSpPr>
        <p:spPr bwMode="auto">
          <a:xfrm>
            <a:off x="3071812" y="2923495"/>
            <a:ext cx="1096963" cy="1096962"/>
          </a:xfrm>
          <a:custGeom>
            <a:avLst/>
            <a:gdLst>
              <a:gd name="T0" fmla="*/ 0 w 1097246"/>
              <a:gd name="T1" fmla="*/ 548623 h 1097246"/>
              <a:gd name="T2" fmla="*/ 548623 w 1097246"/>
              <a:gd name="T3" fmla="*/ 0 h 1097246"/>
              <a:gd name="T4" fmla="*/ 1097246 w 1097246"/>
              <a:gd name="T5" fmla="*/ 548623 h 1097246"/>
              <a:gd name="T6" fmla="*/ 548623 w 1097246"/>
              <a:gd name="T7" fmla="*/ 1097246 h 1097246"/>
              <a:gd name="T8" fmla="*/ 0 w 1097246"/>
              <a:gd name="T9" fmla="*/ 548623 h 1097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7246"/>
              <a:gd name="T16" fmla="*/ 0 h 1097246"/>
              <a:gd name="T17" fmla="*/ 1097246 w 1097246"/>
              <a:gd name="T18" fmla="*/ 1097246 h 1097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7246" h="1097246">
                <a:moveTo>
                  <a:pt x="0" y="548623"/>
                </a:moveTo>
                <a:cubicBezTo>
                  <a:pt x="0" y="245627"/>
                  <a:pt x="245627" y="0"/>
                  <a:pt x="548623" y="0"/>
                </a:cubicBezTo>
                <a:cubicBezTo>
                  <a:pt x="851619" y="0"/>
                  <a:pt x="1097246" y="245627"/>
                  <a:pt x="1097246" y="548623"/>
                </a:cubicBezTo>
                <a:cubicBezTo>
                  <a:pt x="1097246" y="851619"/>
                  <a:pt x="851619" y="1097246"/>
                  <a:pt x="548623" y="1097246"/>
                </a:cubicBezTo>
                <a:cubicBezTo>
                  <a:pt x="245627" y="1097246"/>
                  <a:pt x="0" y="851619"/>
                  <a:pt x="0" y="548623"/>
                </a:cubicBezTo>
                <a:close/>
              </a:path>
            </a:pathLst>
          </a:custGeom>
          <a:solidFill>
            <a:srgbClr val="1EAAE6"/>
          </a:solidFill>
          <a:ln w="12700" cap="flat" cmpd="sng">
            <a:solidFill>
              <a:srgbClr val="FFFFFF"/>
            </a:solidFill>
            <a:miter lim="800000"/>
          </a:ln>
        </p:spPr>
        <p:txBody>
          <a:bodyPr lIns="193708" tIns="193708" rIns="193708" bIns="193708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有重点</a:t>
            </a:r>
          </a:p>
        </p:txBody>
      </p:sp>
      <p:sp>
        <p:nvSpPr>
          <p:cNvPr id="7" name="任意多边形 15"/>
          <p:cNvSpPr>
            <a:spLocks noChangeArrowheads="1"/>
          </p:cNvSpPr>
          <p:nvPr/>
        </p:nvSpPr>
        <p:spPr bwMode="auto">
          <a:xfrm>
            <a:off x="2286000" y="2101170"/>
            <a:ext cx="1096962" cy="1096962"/>
          </a:xfrm>
          <a:custGeom>
            <a:avLst/>
            <a:gdLst>
              <a:gd name="T0" fmla="*/ 0 w 1097246"/>
              <a:gd name="T1" fmla="*/ 548623 h 1097246"/>
              <a:gd name="T2" fmla="*/ 548623 w 1097246"/>
              <a:gd name="T3" fmla="*/ 0 h 1097246"/>
              <a:gd name="T4" fmla="*/ 1097246 w 1097246"/>
              <a:gd name="T5" fmla="*/ 548623 h 1097246"/>
              <a:gd name="T6" fmla="*/ 548623 w 1097246"/>
              <a:gd name="T7" fmla="*/ 1097246 h 1097246"/>
              <a:gd name="T8" fmla="*/ 0 w 1097246"/>
              <a:gd name="T9" fmla="*/ 548623 h 1097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7246"/>
              <a:gd name="T16" fmla="*/ 0 h 1097246"/>
              <a:gd name="T17" fmla="*/ 1097246 w 1097246"/>
              <a:gd name="T18" fmla="*/ 1097246 h 1097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7246" h="1097246">
                <a:moveTo>
                  <a:pt x="0" y="548623"/>
                </a:moveTo>
                <a:cubicBezTo>
                  <a:pt x="0" y="245627"/>
                  <a:pt x="245627" y="0"/>
                  <a:pt x="548623" y="0"/>
                </a:cubicBezTo>
                <a:cubicBezTo>
                  <a:pt x="851619" y="0"/>
                  <a:pt x="1097246" y="245627"/>
                  <a:pt x="1097246" y="548623"/>
                </a:cubicBezTo>
                <a:cubicBezTo>
                  <a:pt x="1097246" y="851619"/>
                  <a:pt x="851619" y="1097246"/>
                  <a:pt x="548623" y="1097246"/>
                </a:cubicBezTo>
                <a:cubicBezTo>
                  <a:pt x="245627" y="1097246"/>
                  <a:pt x="0" y="851619"/>
                  <a:pt x="0" y="548623"/>
                </a:cubicBezTo>
                <a:close/>
              </a:path>
            </a:pathLst>
          </a:custGeom>
          <a:solidFill>
            <a:srgbClr val="D8D8D8"/>
          </a:solidFill>
          <a:ln w="12700" cap="flat" cmpd="sng">
            <a:noFill/>
            <a:bevel/>
          </a:ln>
        </p:spPr>
        <p:txBody>
          <a:bodyPr lIns="193708" tIns="193708" rIns="193708" bIns="193708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FFFFFF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简约</a:t>
            </a:r>
          </a:p>
        </p:txBody>
      </p:sp>
      <p:sp>
        <p:nvSpPr>
          <p:cNvPr id="8" name="任意多边形 16"/>
          <p:cNvSpPr>
            <a:spLocks noChangeArrowheads="1"/>
          </p:cNvSpPr>
          <p:nvPr/>
        </p:nvSpPr>
        <p:spPr bwMode="auto">
          <a:xfrm>
            <a:off x="3408362" y="1836057"/>
            <a:ext cx="1096963" cy="1096963"/>
          </a:xfrm>
          <a:custGeom>
            <a:avLst/>
            <a:gdLst>
              <a:gd name="T0" fmla="*/ 0 w 1097246"/>
              <a:gd name="T1" fmla="*/ 548623 h 1097246"/>
              <a:gd name="T2" fmla="*/ 548623 w 1097246"/>
              <a:gd name="T3" fmla="*/ 0 h 1097246"/>
              <a:gd name="T4" fmla="*/ 1097246 w 1097246"/>
              <a:gd name="T5" fmla="*/ 548623 h 1097246"/>
              <a:gd name="T6" fmla="*/ 548623 w 1097246"/>
              <a:gd name="T7" fmla="*/ 1097246 h 1097246"/>
              <a:gd name="T8" fmla="*/ 0 w 1097246"/>
              <a:gd name="T9" fmla="*/ 548623 h 1097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7246"/>
              <a:gd name="T16" fmla="*/ 0 h 1097246"/>
              <a:gd name="T17" fmla="*/ 1097246 w 1097246"/>
              <a:gd name="T18" fmla="*/ 1097246 h 1097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7246" h="1097246">
                <a:moveTo>
                  <a:pt x="0" y="548623"/>
                </a:moveTo>
                <a:cubicBezTo>
                  <a:pt x="0" y="245627"/>
                  <a:pt x="245627" y="0"/>
                  <a:pt x="548623" y="0"/>
                </a:cubicBezTo>
                <a:cubicBezTo>
                  <a:pt x="851619" y="0"/>
                  <a:pt x="1097246" y="245627"/>
                  <a:pt x="1097246" y="548623"/>
                </a:cubicBezTo>
                <a:cubicBezTo>
                  <a:pt x="1097246" y="851619"/>
                  <a:pt x="851619" y="1097246"/>
                  <a:pt x="548623" y="1097246"/>
                </a:cubicBezTo>
                <a:cubicBezTo>
                  <a:pt x="245627" y="1097246"/>
                  <a:pt x="0" y="851619"/>
                  <a:pt x="0" y="548623"/>
                </a:cubicBezTo>
                <a:close/>
              </a:path>
            </a:pathLst>
          </a:custGeom>
          <a:solidFill>
            <a:srgbClr val="007DD2"/>
          </a:solidFill>
          <a:ln w="12700" cap="flat" cmpd="sng">
            <a:solidFill>
              <a:srgbClr val="FFFFFF"/>
            </a:solidFill>
            <a:miter lim="800000"/>
          </a:ln>
        </p:spPr>
        <p:txBody>
          <a:bodyPr lIns="193708" tIns="193708" rIns="193708" bIns="193708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整洁</a:t>
            </a:r>
          </a:p>
        </p:txBody>
      </p:sp>
      <p:sp>
        <p:nvSpPr>
          <p:cNvPr id="9" name="形状 17"/>
          <p:cNvSpPr/>
          <p:nvPr/>
        </p:nvSpPr>
        <p:spPr bwMode="auto">
          <a:xfrm>
            <a:off x="1798637" y="1613807"/>
            <a:ext cx="3413125" cy="2730500"/>
          </a:xfrm>
          <a:custGeom>
            <a:avLst/>
            <a:gdLst>
              <a:gd name="T0" fmla="*/ 26 w 5376"/>
              <a:gd name="T1" fmla="*/ 1224 h 4301"/>
              <a:gd name="T2" fmla="*/ 24 w 5376"/>
              <a:gd name="T3" fmla="*/ 1224 h 4301"/>
              <a:gd name="T4" fmla="*/ -1 w 5376"/>
              <a:gd name="T5" fmla="*/ 1075 h 4301"/>
              <a:gd name="T6" fmla="*/ 2687 w 5376"/>
              <a:gd name="T7" fmla="*/ 0 h 4301"/>
              <a:gd name="T8" fmla="*/ 5375 w 5376"/>
              <a:gd name="T9" fmla="*/ 1075 h 4301"/>
              <a:gd name="T10" fmla="*/ 5349 w 5376"/>
              <a:gd name="T11" fmla="*/ 1224 h 4301"/>
              <a:gd name="T12" fmla="*/ 3353 w 5376"/>
              <a:gd name="T13" fmla="*/ 4069 h 4301"/>
              <a:gd name="T14" fmla="*/ 3353 w 5376"/>
              <a:gd name="T15" fmla="*/ 4069 h 4301"/>
              <a:gd name="T16" fmla="*/ 2688 w 5376"/>
              <a:gd name="T17" fmla="*/ 4299 h 4301"/>
              <a:gd name="T18" fmla="*/ 2022 w 5376"/>
              <a:gd name="T19" fmla="*/ 4069 h 4301"/>
              <a:gd name="T20" fmla="*/ 215 w 5376"/>
              <a:gd name="T21" fmla="*/ 1075 h 4301"/>
              <a:gd name="T22" fmla="*/ 215 w 5376"/>
              <a:gd name="T23" fmla="*/ 1074 h 4301"/>
              <a:gd name="T24" fmla="*/ 2687 w 5376"/>
              <a:gd name="T25" fmla="*/ 215 h 4301"/>
              <a:gd name="T26" fmla="*/ 5159 w 5376"/>
              <a:gd name="T27" fmla="*/ 1075 h 4301"/>
              <a:gd name="T28" fmla="*/ 2687 w 5376"/>
              <a:gd name="T29" fmla="*/ 1935 h 4301"/>
              <a:gd name="T30" fmla="*/ 215 w 5376"/>
              <a:gd name="T31" fmla="*/ 1075 h 4301"/>
              <a:gd name="T32" fmla="*/ 0 w 5376"/>
              <a:gd name="T33" fmla="*/ 0 h 4301"/>
              <a:gd name="T34" fmla="*/ 5376 w 5376"/>
              <a:gd name="T35" fmla="*/ 4301 h 4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T32" t="T33" r="T34" b="T35"/>
            <a:pathLst>
              <a:path w="5376" h="4301">
                <a:moveTo>
                  <a:pt x="26" y="1224"/>
                </a:moveTo>
                <a:lnTo>
                  <a:pt x="24" y="1224"/>
                </a:lnTo>
                <a:cubicBezTo>
                  <a:pt x="7" y="1174"/>
                  <a:pt x="-1" y="1124"/>
                  <a:pt x="-1" y="1075"/>
                </a:cubicBezTo>
                <a:cubicBezTo>
                  <a:pt x="-1" y="481"/>
                  <a:pt x="1202" y="0"/>
                  <a:pt x="2687" y="0"/>
                </a:cubicBezTo>
                <a:cubicBezTo>
                  <a:pt x="4171" y="0"/>
                  <a:pt x="5375" y="481"/>
                  <a:pt x="5375" y="1075"/>
                </a:cubicBezTo>
                <a:cubicBezTo>
                  <a:pt x="5374" y="1124"/>
                  <a:pt x="5366" y="1174"/>
                  <a:pt x="5349" y="1224"/>
                </a:cubicBezTo>
                <a:lnTo>
                  <a:pt x="3353" y="4069"/>
                </a:lnTo>
                <a:lnTo>
                  <a:pt x="3353" y="4069"/>
                </a:lnTo>
                <a:cubicBezTo>
                  <a:pt x="3307" y="4201"/>
                  <a:pt x="3023" y="4299"/>
                  <a:pt x="2688" y="4299"/>
                </a:cubicBezTo>
                <a:cubicBezTo>
                  <a:pt x="2352" y="4299"/>
                  <a:pt x="2068" y="4201"/>
                  <a:pt x="2022" y="4069"/>
                </a:cubicBezTo>
                <a:close/>
                <a:moveTo>
                  <a:pt x="215" y="1075"/>
                </a:moveTo>
                <a:lnTo>
                  <a:pt x="215" y="1074"/>
                </a:lnTo>
                <a:cubicBezTo>
                  <a:pt x="215" y="600"/>
                  <a:pt x="1321" y="215"/>
                  <a:pt x="2687" y="215"/>
                </a:cubicBezTo>
                <a:cubicBezTo>
                  <a:pt x="4052" y="215"/>
                  <a:pt x="5159" y="600"/>
                  <a:pt x="5159" y="1075"/>
                </a:cubicBezTo>
                <a:cubicBezTo>
                  <a:pt x="5159" y="1549"/>
                  <a:pt x="4052" y="1935"/>
                  <a:pt x="2687" y="1935"/>
                </a:cubicBezTo>
                <a:cubicBezTo>
                  <a:pt x="1321" y="1934"/>
                  <a:pt x="215" y="1549"/>
                  <a:pt x="215" y="1075"/>
                </a:cubicBezTo>
                <a:close/>
              </a:path>
            </a:pathLst>
          </a:custGeom>
          <a:noFill/>
          <a:ln w="6350" cap="flat" cmpd="sng">
            <a:solidFill>
              <a:schemeClr val="bg2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588125" y="1808394"/>
            <a:ext cx="3736975" cy="983151"/>
            <a:chOff x="6588125" y="1808394"/>
            <a:chExt cx="3736975" cy="983151"/>
          </a:xfrm>
        </p:grpSpPr>
        <p:sp>
          <p:nvSpPr>
            <p:cNvPr id="10" name="文本框 4"/>
            <p:cNvSpPr>
              <a:spLocks noChangeArrowheads="1"/>
            </p:cNvSpPr>
            <p:nvPr/>
          </p:nvSpPr>
          <p:spPr bwMode="auto">
            <a:xfrm>
              <a:off x="6588125" y="1808394"/>
              <a:ext cx="37290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简约</a:t>
              </a:r>
            </a:p>
          </p:txBody>
        </p:sp>
        <p:sp>
          <p:nvSpPr>
            <p:cNvPr id="11" name="矩形 5"/>
            <p:cNvSpPr>
              <a:spLocks noChangeArrowheads="1"/>
            </p:cNvSpPr>
            <p:nvPr/>
          </p:nvSpPr>
          <p:spPr bwMode="auto">
            <a:xfrm>
              <a:off x="6589712" y="2090969"/>
              <a:ext cx="3735388" cy="700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100" normalizeH="0" baseline="0" noProof="0" dirty="0">
                  <a:ln>
                    <a:noFill/>
                  </a:ln>
                  <a:solidFill>
                    <a:srgbClr val="424243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隐藏不必要元素，弱化辅助元素；避免影响数据呈现效果的冗余元素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594475" y="3125373"/>
            <a:ext cx="3736975" cy="1343025"/>
            <a:chOff x="6594475" y="3230871"/>
            <a:chExt cx="3736975" cy="1343025"/>
          </a:xfrm>
        </p:grpSpPr>
        <p:sp>
          <p:nvSpPr>
            <p:cNvPr id="12" name="文本框 6"/>
            <p:cNvSpPr>
              <a:spLocks noChangeArrowheads="1"/>
            </p:cNvSpPr>
            <p:nvPr/>
          </p:nvSpPr>
          <p:spPr bwMode="auto">
            <a:xfrm>
              <a:off x="6594475" y="3230871"/>
              <a:ext cx="37290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整洁</a:t>
              </a:r>
            </a:p>
          </p:txBody>
        </p:sp>
        <p:sp>
          <p:nvSpPr>
            <p:cNvPr id="13" name="矩形 7"/>
            <p:cNvSpPr>
              <a:spLocks noChangeArrowheads="1"/>
            </p:cNvSpPr>
            <p:nvPr/>
          </p:nvSpPr>
          <p:spPr bwMode="auto">
            <a:xfrm>
              <a:off x="6596062" y="3513446"/>
              <a:ext cx="3735388" cy="106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spc="100" dirty="0">
                  <a:solidFill>
                    <a:srgbClr val="424243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整体风格倾向于统一色调；保证整个页面不同元素在不同空间位置处于平衡状态，提升设计美感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02412" y="4661427"/>
            <a:ext cx="3735388" cy="983151"/>
            <a:chOff x="6602412" y="4442352"/>
            <a:chExt cx="3735388" cy="983151"/>
          </a:xfrm>
        </p:grpSpPr>
        <p:sp>
          <p:nvSpPr>
            <p:cNvPr id="14" name="文本框 8"/>
            <p:cNvSpPr>
              <a:spLocks noChangeArrowheads="1"/>
            </p:cNvSpPr>
            <p:nvPr/>
          </p:nvSpPr>
          <p:spPr bwMode="auto">
            <a:xfrm>
              <a:off x="6602412" y="4442352"/>
              <a:ext cx="37290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重点突出</a:t>
              </a:r>
            </a:p>
          </p:txBody>
        </p:sp>
        <p:sp>
          <p:nvSpPr>
            <p:cNvPr id="15" name="矩形 9"/>
            <p:cNvSpPr>
              <a:spLocks noChangeArrowheads="1"/>
            </p:cNvSpPr>
            <p:nvPr/>
          </p:nvSpPr>
          <p:spPr bwMode="auto">
            <a:xfrm>
              <a:off x="6602412" y="4724927"/>
              <a:ext cx="3735388" cy="700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spc="100" dirty="0">
                  <a:solidFill>
                    <a:srgbClr val="424243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强调最重要的数据，将用户目光聚焦在重点区域（左上方和中心区域）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55477" y="5993759"/>
            <a:ext cx="4421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424243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可视化指南：</a:t>
            </a:r>
            <a:r>
              <a:rPr kumimoji="0" lang="en-US" altLang="zh-CN" sz="1200" b="0" i="0" u="none" strike="noStrike" kern="1200" cap="none" spc="100" normalizeH="0" baseline="0" noProof="0" dirty="0">
                <a:ln>
                  <a:noFill/>
                </a:ln>
                <a:solidFill>
                  <a:srgbClr val="424243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  <a:hlinkClick r:id="rId3"/>
              </a:rPr>
              <a:t>https://help.fanruan.com/dvg/</a:t>
            </a:r>
            <a:endParaRPr kumimoji="0" lang="zh-CN" altLang="en-US" sz="12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Light" panose="020B030000000000000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0" y="1454188"/>
            <a:ext cx="3240000" cy="4174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仪表板美化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其他组件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39675" y="2098956"/>
            <a:ext cx="3071850" cy="27260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文本组件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：添加文字，主要用于对仪表板、组件等进行注释，或给查看仪表板的用户做出文字提示等。</a:t>
            </a:r>
            <a:endParaRPr lang="en-US" altLang="zh-CN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图片组件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：上传图片至仪表板中，支持的图片类型jpg、png、bmp以及gif四种类型。</a:t>
            </a:r>
          </a:p>
          <a:p>
            <a:pPr>
              <a:lnSpc>
                <a:spcPct val="160000"/>
              </a:lnSpc>
            </a:pPr>
            <a:endParaRPr kumimoji="1" lang="zh-CN" altLang="en-US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38501" y="1454188"/>
            <a:ext cx="6576307" cy="403281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4438501" y="1454188"/>
            <a:ext cx="6720787" cy="41744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355477" y="5988699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https://help.fanruan.com/finebi6.0/doc-view-143.html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0" y="1234935"/>
            <a:ext cx="3240000" cy="4388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仪表板美化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其他组件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19158" y="2380595"/>
            <a:ext cx="2912883" cy="20968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Web组件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：中添加链接，展示网页等Web界面，使用简单便捷。</a:t>
            </a:r>
            <a:endParaRPr lang="en-US" altLang="zh-CN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【Tab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：多个组件切换</a:t>
            </a: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349777" y="1276393"/>
            <a:ext cx="6809511" cy="4388129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353258" y="1491469"/>
            <a:ext cx="6806030" cy="38488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355477" y="5988699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https://help.fanruan.com/finebi6.0/doc-view-143.html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601" y="1449919"/>
            <a:ext cx="3240000" cy="4136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仪表板美化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560730" y="2629063"/>
            <a:ext cx="2829741" cy="23944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zh-CN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仪表板样式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】</a:t>
            </a:r>
            <a:r>
              <a:rPr lang="zh-CN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可以对仪表板中的组件进行统一美化。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可使用预设的样式，也可以进行自定义。</a:t>
            </a:r>
          </a:p>
          <a:p>
            <a:pPr>
              <a:lnSpc>
                <a:spcPct val="150000"/>
              </a:lnSpc>
            </a:pPr>
            <a:endParaRPr lang="zh-CN" altLang="zh-CN" sz="1400" spc="100" dirty="0"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15" y="1499766"/>
            <a:ext cx="7334706" cy="3568029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4160790" y="1499766"/>
            <a:ext cx="7334885" cy="4036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4160790" y="1449919"/>
            <a:ext cx="7319010" cy="4136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355477" y="5974610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56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172845"/>
            <a:ext cx="3240000" cy="451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1" y="422110"/>
            <a:ext cx="9982200" cy="430531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美化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预览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05019" y="1877118"/>
            <a:ext cx="2941163" cy="31037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查看当前模板的展示效果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预览仪表板</a:t>
            </a:r>
            <a:r>
              <a:rPr lang="zh-CN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：查看所有数据的计算结果。</a:t>
            </a:r>
            <a:endParaRPr lang="zh-CN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编辑仪表板</a:t>
            </a:r>
            <a:r>
              <a:rPr lang="zh-CN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：查看部分数据的计算结果。</a:t>
            </a:r>
            <a:endParaRPr lang="zh-CN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组件编辑界面</a:t>
            </a:r>
            <a:r>
              <a:rPr lang="zh-CN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：可选择用部分或者全部数据计算，数据过大会影响性能</a:t>
            </a:r>
            <a:endParaRPr lang="zh-CN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zh-CN" altLang="zh-CN" spc="100" dirty="0">
              <a:solidFill>
                <a:srgbClr val="424243"/>
              </a:solidFill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kumimoji="1" lang="zh-CN" altLang="en-US" dirty="0">
              <a:sym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4424253" y="1172844"/>
            <a:ext cx="6735158" cy="451231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355477" y="5974609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 action="ppaction://hlinkfile"/>
              </a:rPr>
              <a:t>159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875" y="4739005"/>
            <a:ext cx="3055620" cy="542290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分享发布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483235" y="3750945"/>
            <a:ext cx="2767330" cy="844550"/>
          </a:xfrm>
        </p:spPr>
        <p:txBody>
          <a:bodyPr/>
          <a:lstStyle/>
          <a:p>
            <a:r>
              <a:rPr lang="en-US" altLang="zh-CN" sz="6000" b="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SEC 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5601" y="1539646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38013" y="2072875"/>
            <a:ext cx="2875176" cy="27203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目录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可查看、另存为仪表板、查看别人分享的仪表板、搜索、置顶等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点击对应目录展开即可查看仪表板；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点击另存为将当前仪表板存为自己的仪表板；</a:t>
            </a:r>
          </a:p>
          <a:p>
            <a:pPr>
              <a:lnSpc>
                <a:spcPct val="125000"/>
              </a:lnSpc>
            </a:pPr>
            <a:endParaRPr lang="zh-CN" altLang="en-US" sz="1800" spc="100" dirty="0">
              <a:solidFill>
                <a:srgbClr val="424243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5439" y="6001522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https://help.fanruan.com/finebi6.0/doc-view-263.html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013" y="1539646"/>
            <a:ext cx="7751196" cy="377870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0" y="1172844"/>
            <a:ext cx="3240000" cy="451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1" y="422306"/>
            <a:ext cx="9982200" cy="430531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分享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公共链接</a:t>
            </a: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905856" y="2618584"/>
            <a:ext cx="1596814" cy="632186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【</a:t>
            </a:r>
            <a:r>
              <a:rPr kumimoji="0" lang="zh-CN" altLang="en-US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公共链接</a:t>
            </a:r>
            <a:r>
              <a:rPr kumimoji="0" lang="en-US" altLang="zh-CN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】</a:t>
            </a:r>
            <a:endParaRPr kumimoji="0" lang="zh-CN" altLang="en-US" sz="1600" b="1" i="0" u="none" strike="noStrike" kern="1200" cap="none" spc="12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698494" y="3882645"/>
            <a:ext cx="1596814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spcAft>
                <a:spcPts val="8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目录挂出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698494" y="3250563"/>
            <a:ext cx="1596814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zh-CN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</a:rPr>
              <a:t>模板</a:t>
            </a: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分享</a:t>
            </a:r>
          </a:p>
        </p:txBody>
      </p:sp>
      <p:pic>
        <p:nvPicPr>
          <p:cNvPr id="113" name="图片 112"/>
          <p:cNvPicPr/>
          <p:nvPr/>
        </p:nvPicPr>
        <p:blipFill>
          <a:blip r:embed="rId5"/>
          <a:stretch>
            <a:fillRect/>
          </a:stretch>
        </p:blipFill>
        <p:spPr>
          <a:xfrm>
            <a:off x="4249709" y="1629602"/>
            <a:ext cx="6941820" cy="3904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6"/>
          <a:stretch>
            <a:fillRect/>
          </a:stretch>
        </p:blipFill>
        <p:spPr>
          <a:xfrm>
            <a:off x="4249709" y="1629601"/>
            <a:ext cx="7036435" cy="40529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图片 114"/>
          <p:cNvPicPr/>
          <p:nvPr/>
        </p:nvPicPr>
        <p:blipFill>
          <a:blip r:embed="rId7"/>
          <a:stretch>
            <a:fillRect/>
          </a:stretch>
        </p:blipFill>
        <p:spPr>
          <a:xfrm>
            <a:off x="4249709" y="1574733"/>
            <a:ext cx="7225995" cy="4107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133462" y="1140502"/>
            <a:ext cx="7342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12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用户在制作仪表板后，想要分享给没有 FineBI 账号、PC 设备没有安装 BI 的人查看。</a:t>
            </a:r>
          </a:p>
        </p:txBody>
      </p:sp>
      <p:sp>
        <p:nvSpPr>
          <p:cNvPr id="9" name="矩形 8"/>
          <p:cNvSpPr/>
          <p:nvPr/>
        </p:nvSpPr>
        <p:spPr>
          <a:xfrm>
            <a:off x="355477" y="5971796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https://help.fanruan.com/finebi6.0/doc-view-1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854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0" y="1146810"/>
            <a:ext cx="3239770" cy="4650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1" y="441160"/>
            <a:ext cx="9982200" cy="430531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分享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直接分享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78670" y="1094630"/>
            <a:ext cx="707626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为了防止泄漏数据，可以使用仪表板分享到目录的方法，例如 Anna 做好仪表板后，可以直接将仪表板分享给 FineBI 中的其他用户查看，不需要通过管理员审核。</a:t>
            </a:r>
          </a:p>
        </p:txBody>
      </p:sp>
      <p:pic>
        <p:nvPicPr>
          <p:cNvPr id="117" name="图片 116"/>
          <p:cNvPicPr/>
          <p:nvPr/>
        </p:nvPicPr>
        <p:blipFill>
          <a:blip r:embed="rId5"/>
          <a:stretch>
            <a:fillRect/>
          </a:stretch>
        </p:blipFill>
        <p:spPr>
          <a:xfrm>
            <a:off x="4489248" y="1690652"/>
            <a:ext cx="6382385" cy="3773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图片 117"/>
          <p:cNvPicPr/>
          <p:nvPr/>
        </p:nvPicPr>
        <p:blipFill>
          <a:blip r:embed="rId6"/>
          <a:stretch>
            <a:fillRect/>
          </a:stretch>
        </p:blipFill>
        <p:spPr>
          <a:xfrm>
            <a:off x="4489248" y="1803620"/>
            <a:ext cx="6594475" cy="3808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图片 118"/>
          <p:cNvPicPr/>
          <p:nvPr/>
        </p:nvPicPr>
        <p:blipFill>
          <a:blip r:embed="rId7"/>
          <a:stretch>
            <a:fillRect/>
          </a:stretch>
        </p:blipFill>
        <p:spPr>
          <a:xfrm>
            <a:off x="4489248" y="1690653"/>
            <a:ext cx="6670040" cy="410683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98748" y="2618584"/>
            <a:ext cx="1596814" cy="632186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公共链接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98494" y="4008375"/>
            <a:ext cx="1596814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spcAft>
                <a:spcPts val="8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600" spc="12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目录挂出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98493" y="3313428"/>
            <a:ext cx="1969293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</a:rPr>
              <a:t>【</a:t>
            </a:r>
            <a:r>
              <a:rPr kumimoji="0" lang="zh-CN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</a:rPr>
              <a:t>模板</a:t>
            </a:r>
            <a:r>
              <a:rPr kumimoji="0" lang="zh-CN" altLang="en-US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分享</a:t>
            </a:r>
            <a:r>
              <a:rPr kumimoji="0" lang="en-US" altLang="zh-CN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】</a:t>
            </a:r>
            <a:endParaRPr kumimoji="0" lang="zh-CN" altLang="en-US" sz="1600" b="1" i="0" u="none" strike="noStrike" kern="1200" cap="none" spc="12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477" y="5971796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https://help.fanruan.com/finebi6.0/doc-view-1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854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457" y="2099592"/>
            <a:ext cx="6948022" cy="34016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5600" y="1330325"/>
            <a:ext cx="3239770" cy="41871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1" y="441160"/>
            <a:ext cx="9982200" cy="430531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分享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公开发布</a:t>
            </a:r>
            <a:endParaRPr lang="zh-CN" altLang="en-US" b="1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5744" y="1397958"/>
            <a:ext cx="7210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用户制作好的仪表板（比如某年度的大屏目标）希望能让 FineBI 中其他用户在其拥有权限的目录中看到，此时就可以使用申请发布功能。</a:t>
            </a: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698748" y="2618584"/>
            <a:ext cx="1596814" cy="632186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公共链接</a:t>
            </a: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98493" y="3997580"/>
            <a:ext cx="2063561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【</a:t>
            </a:r>
            <a:r>
              <a:rPr kumimoji="0" lang="zh-CN" altLang="en-US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目录挂出</a:t>
            </a:r>
            <a:r>
              <a:rPr kumimoji="0" lang="en-US" altLang="zh-CN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】</a:t>
            </a:r>
            <a:endParaRPr kumimoji="0" lang="zh-CN" altLang="en-US" sz="1600" b="1" i="0" u="none" strike="noStrike" kern="1200" cap="none" spc="12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698494" y="3308348"/>
            <a:ext cx="1596814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1600" spc="12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模板</a:t>
            </a:r>
            <a:r>
              <a:rPr lang="zh-CN" altLang="en-US" sz="1600" spc="12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分享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457" y="2109436"/>
            <a:ext cx="6948022" cy="341249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016" y="2111799"/>
            <a:ext cx="7083669" cy="34016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5477" y="5971796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8" action="ppaction://hlinkfile"/>
              </a:rPr>
              <a:t>https://help.fanruan.com/finebi6.0/doc-view-1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8" action="ppaction://hlinkfile"/>
              </a:rPr>
              <a:t>854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8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0" y="1235710"/>
            <a:ext cx="3451860" cy="4387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356235" y="1325880"/>
            <a:ext cx="3239135" cy="24193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l" defTabSz="913765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Ø"/>
              <a:defRPr/>
            </a:pPr>
            <a:r>
              <a:rPr kumimoji="0" lang="zh-CN" altLang="en-US" sz="1400" b="1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学习路径</a:t>
            </a:r>
            <a:r>
              <a:rPr kumimoji="0" lang="en-US" altLang="zh-CN" sz="1400" b="1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：</a:t>
            </a:r>
          </a:p>
          <a:p>
            <a:pPr marL="742950" marR="0" lvl="1" indent="-28575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16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  <a:hlinkClick r:id="rId6"/>
              </a:rPr>
              <a:t>学习路径</a:t>
            </a:r>
            <a:endParaRPr kumimoji="0" lang="en-US" altLang="zh-CN" sz="1400" b="0" i="0" u="none" strike="noStrike" kern="1200" cap="none" spc="16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1" indent="-28575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  <a:hlinkClick r:id="rId7"/>
              </a:rPr>
              <a:t>视频课程</a:t>
            </a:r>
            <a:endParaRPr kumimoji="0" lang="en-US" altLang="zh-CN" sz="14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lvl="0" indent="-285750" algn="l" defTabSz="913765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Ø"/>
              <a:defRPr/>
            </a:pPr>
            <a:r>
              <a:rPr kumimoji="0" lang="zh-CN" altLang="en-US" sz="1400" b="1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帮助文档</a:t>
            </a:r>
            <a:r>
              <a:rPr kumimoji="0" lang="en-US" altLang="zh-CN" sz="1400" b="1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：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16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  <a:hlinkClick r:id="rId8" action="ppaction://hlinkfile"/>
              </a:rPr>
              <a:t>帮助文档</a:t>
            </a:r>
            <a:endParaRPr kumimoji="0" lang="zh-CN" altLang="en-US" sz="1400" b="0" i="0" u="none" strike="noStrike" kern="1200" cap="none" spc="16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Ø"/>
              <a:defRPr/>
            </a:pPr>
            <a:r>
              <a:rPr kumimoji="0" lang="zh-CN" altLang="en-US" sz="1400" b="1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问答平台：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  <a:hlinkClick r:id="rId9" action="ppaction://hlinkfile"/>
              </a:rPr>
              <a:t>问答</a:t>
            </a:r>
            <a:endParaRPr kumimoji="0" lang="zh-CN" altLang="en-US" sz="1400" b="0" i="0" u="none" strike="noStrike" kern="1200" cap="none" spc="16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FineBI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在线学习资源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3494F4D-1410-4D66-A5ED-E6AD13A4B99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Source Han Sans CN" charset="-122"/>
              </a:r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Source Han Sans C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0"/>
          <a:srcRect r="2076"/>
          <a:stretch>
            <a:fillRect/>
          </a:stretch>
        </p:blipFill>
        <p:spPr>
          <a:xfrm>
            <a:off x="3920490" y="1235710"/>
            <a:ext cx="7774305" cy="4387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6"/>
          <p:cNvSpPr txBox="1"/>
          <p:nvPr>
            <p:custDataLst>
              <p:tags r:id="rId3"/>
            </p:custDataLst>
          </p:nvPr>
        </p:nvSpPr>
        <p:spPr>
          <a:xfrm>
            <a:off x="356235" y="3783330"/>
            <a:ext cx="3450590" cy="17824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Ø"/>
              <a:defRPr/>
            </a:pPr>
            <a:r>
              <a:rPr kumimoji="0" lang="zh-CN" altLang="en-US" sz="1400" b="1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技术支持：</a:t>
            </a:r>
          </a:p>
          <a:p>
            <a:pPr marL="628650" marR="0" lvl="1" indent="-1714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服务平台：</a:t>
            </a: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  <a:hlinkClick r:id="rId11" action="ppaction://hlinkfile"/>
              </a:rPr>
              <a:t>帆软服务平台</a:t>
            </a:r>
            <a:endParaRPr kumimoji="0" lang="zh-CN" altLang="en-US" sz="1400" b="0" i="0" u="none" strike="noStrike" kern="1200" cap="none" spc="20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+mn-ea"/>
            </a:endParaRPr>
          </a:p>
          <a:p>
            <a:pPr marL="628650" marR="0" lvl="1" indent="-1714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微信公众号：帆软服务号</a:t>
            </a:r>
          </a:p>
          <a:p>
            <a:pPr marL="628650" marR="0" lvl="1" indent="-1714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数据分析平台：用户中心</a:t>
            </a:r>
            <a:r>
              <a:rPr kumimoji="0" altLang="zh-CN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&gt;</a:t>
            </a: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服务中心</a:t>
            </a:r>
          </a:p>
          <a:p>
            <a:pPr marL="628650" marR="0" lvl="1" indent="-1714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 电话：400-811-8890转2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None/>
              <a:defRPr/>
            </a:pPr>
            <a:endParaRPr kumimoji="0" lang="zh-CN" altLang="en-US" sz="1400" b="0" i="0" u="none" strike="noStrike" kern="1200" cap="none" spc="16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Arial" panose="020B0604020202020204" pitchFamily="34" charset="0"/>
              </a:rPr>
              <a:t>让数据成为生产力！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 pitchFamily="34" charset="0"/>
              </a:rPr>
              <a:t>THANK YOU</a:t>
            </a:r>
            <a:endParaRPr lang="zh-CN" altLang="en-US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1" y="1547737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我的分析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61913" y="2063195"/>
            <a:ext cx="2984269" cy="2806445"/>
          </a:xfrm>
        </p:spPr>
        <p:txBody>
          <a:bodyPr>
            <a:noAutofit/>
          </a:bodyPr>
          <a:lstStyle/>
          <a:p>
            <a:pPr marL="125095" indent="0">
              <a:lnSpc>
                <a:spcPct val="150000"/>
              </a:lnSpc>
              <a:buNone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我的分析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是BI 中进行数据分析和可视化展示的核心元素。</a:t>
            </a:r>
          </a:p>
          <a:p>
            <a:pPr marL="125095" indent="0">
              <a:lnSpc>
                <a:spcPct val="150000"/>
              </a:lnSpc>
              <a:buNone/>
            </a:pP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「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分析主题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」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是 BI 中进行分析的容器，所有的分析都是在分析主题中进行。</a:t>
            </a:r>
          </a:p>
          <a:p>
            <a:pPr marL="125095" indent="0">
              <a:lnSpc>
                <a:spcPct val="150000"/>
              </a:lnSpc>
              <a:buNone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同时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「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分析主题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」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支持不同用户之间进行协作编辑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007" y="1547737"/>
            <a:ext cx="7710010" cy="37787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5601" y="5999431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https://help.fanruan.com/finebi6.0/doc-view-1888.html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547737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公共数据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42726" y="2393784"/>
            <a:ext cx="2865750" cy="207043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公共数据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顾名思义，就是用户可以公共使用的数据存放的地方。</a:t>
            </a:r>
          </a:p>
          <a:p>
            <a:pPr>
              <a:lnSpc>
                <a:spcPct val="150000"/>
              </a:lnSpc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可以将复用度很高的表，添加或发布到公共数据集中。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181" y="1547737"/>
            <a:ext cx="7718212" cy="37787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5601" y="5999431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https://help.fanruan.com/finebi6.0/doc-view-264.html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5601" y="1539646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用户中心插件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1452" y="1916161"/>
            <a:ext cx="2988297" cy="303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用户中心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该</a:t>
            </a:r>
            <a:r>
              <a:rPr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插件集成了成长中心、服务中心、运营中心三大模块。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社区学习资源和帮助文档搜索功能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内置人工技术支持入口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提供系统活跃度监控看板、用户生命周期及流失监控看板</a:t>
            </a:r>
            <a:endParaRPr lang="zh-CN" altLang="en-US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585" y="1539646"/>
            <a:ext cx="7734669" cy="37787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5601" y="5999430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https://help.fanruan.com/finebi6.0/doc-view-2003.html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01aa37d-ec56-4798-9854-943fa7322712"/>
  <p:tag name="COMMONDATA" val="eyJoZGlkIjoiMWQ3ZWJhNzI5M2I3ZmU1MjU1ZTBhYTNiNTQ5NmUyZW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1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1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2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2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3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3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1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1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2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2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3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3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leftRight&quot;]"/>
  <p:tag name="KSO_WM_SLIDE_RATIO" val="1.777778"/>
  <p:tag name="KSO_WM_SLIDE_ID" val="diagram2021450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1450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953e08048c384846b836dba2e7d49c17&quot;,&quot;fill_align&quot;:&quot;lt&quot;,&quot;chip_types&quot;:[&quot;header&quot;]},{&quot;text_align&quot;:&quot;lt&quot;,&quot;text_direction&quot;:&quot;horizontal&quot;,&quot;support_big_font&quot;:false,&quot;fill_id&quot;:&quot;6d40e14240974b62b875e0c4807a2ac0&quot;,&quot;fill_align&quot;:&quot;lt&quot;,&quot;chip_types&quot;:[&quot;text&quot;]},{&quot;text_align&quot;:&quot;lm&quot;,&quot;text_direction&quot;:&quot;horizontal&quot;,&quot;support_features&quot;:[&quot;collage&quot;],&quot;support_big_font&quot;:false,&quot;fill_id&quot;:&quot;648542d7246140c98a84fea60ca1d249&quot;,&quot;fill_align&quot;:&quot;cm&quot;,&quot;chip_types&quot;:[&quot;text&quot;,&quot;picture&quot;]},{&quot;text_align&quot;:&quot;lm&quot;,&quot;text_direction&quot;:&quot;horizontal&quot;,&quot;support_features&quot;:[&quot;collage&quot;],&quot;support_big_font&quot;:false,&quot;fill_id&quot;:&quot;a452a30864834143b6a51ff70b18053e&quot;,&quot;fill_align&quot;:&quot;cm&quot;,&quot;chip_types&quot;:[&quot;text&quot;,&quot;picture&quot;]}]]"/>
  <p:tag name="KSO_WM_SLIDE_LAYOUT" val="a_b_d_f"/>
  <p:tag name="KSO_WM_SLIDE_LAYOUT_CNT" val="1_1_2_1"/>
  <p:tag name="KSO_WM_CHIP_XID" val="5f0ff8dc05e68e5c80755e06"/>
  <p:tag name="KSO_WM_CHIP_DECFILLPROP" val="[]"/>
  <p:tag name="KSO_WM_CHIP_GROUPID" val="5f0ff8dc05e68e5c80755e05"/>
  <p:tag name="KSO_WM_SLIDE_BK_DARK_LIGHT" val="2"/>
  <p:tag name="KSO_WM_SLIDE_BACKGROUND_TYPE" val="leftRight"/>
  <p:tag name="KSO_WM_SLIDE_SUPPORT_FEATURE_TYPE" val="0"/>
  <p:tag name="KSO_WM_SLIDE_SAME_FONT_SIZE" val="1"/>
  <p:tag name="KSO_WM_TEMPLATE_ASSEMBLE_XID" val="60656f944054ed1e2fb80cdc"/>
  <p:tag name="KSO_WM_TEMPLATE_ASSEMBLE_GROUPID" val="60656f944054ed1e2fb80cdc"/>
  <p:tag name="KSO_WM_SLIDE_CAN_ADD_NAVIGATION" val="1"/>
  <p:tag name="KSO_WM_SLIDE_LAYOUT_INFO" val="{&quot;direction&quot;:1,&quot;id&quot;:&quot;2021-04-01T15:54:15&quot;,&quot;maxSize&quot;:{&quot;size1&quot;:33.799999999999997},&quot;minSize&quot;:{&quot;size1&quot;:33.799999999999997},&quot;normalSize&quot;:{&quot;size1&quot;:33.799999999999997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54:15&quot;,&quot;maxSize&quot;:{&quot;size1&quot;:70},&quot;minSize&quot;:{&quot;size1&quot;:30.100000000000001},&quot;normalSize&quot;:{&quot;size1&quot;:30.100000000000001},&quot;subLayout&quot;:[{&quot;id&quot;:&quot;2021-04-01T15:54:15&quot;,&quot;margin&quot;:{&quot;bottom&quot;:0.026000002399086952,&quot;left&quot;:1.6929999589920044,&quot;right&quot;:1.7200000286102295,&quot;top&quot;:1.6929999589920044},&quot;type&quot;:0},{&quot;id&quot;:&quot;2021-04-01T15:54:15&quot;,&quot;margin&quot;:{&quot;bottom&quot;:1.6929999589920044,&quot;left&quot;:1.6929999589920044,&quot;right&quot;:1.7200000286102295,&quot;top&quot;:0.85000002384185791},&quot;type&quot;:0}],&quot;type&quot;:0},{&quot;direction&quot;:1,&quot;id&quot;:&quot;2021-04-01T15:54:15&quot;,&quot;maxSize&quot;:{&quot;size1&quot;:47.200000000000003},&quot;minSize&quot;:{&quot;size1&quot;:47.200000000000003},&quot;normalSize&quot;:{&quot;size1&quot;:47.200000000000003},&quot;subLayout&quot;:[{&quot;id&quot;:&quot;2021-04-01T15:54:15&quot;,&quot;margin&quot;:{&quot;bottom&quot;:1.6929999589920044,&quot;left&quot;:1.6670000553131104,&quot;right&quot;:0.026000002399086952,&quot;top&quot;:1.6929999589920044},&quot;type&quot;:0},{&quot;id&quot;:&quot;2021-04-01T15:54:15&quot;,&quot;margin&quot;:{&quot;bottom&quot;:1.6929999589920044,&quot;left&quot;:1.2430000305175781,&quot;right&quot;:1.6929999589920044,&quot;top&quot;:1.6929999589920044},&quot;type&quot;:0}],&quot;type&quot;:0}],&quot;type&quot;: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508_1*f*1"/>
  <p:tag name="KSO_WM_TEMPLATE_CATEGORY" val="diagram"/>
  <p:tag name="KSO_WM_TEMPLATE_INDEX" val="202145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8919555cefd24bbf93942ca5d32982f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f21213e3b1d420cad769cc4a599dbe6"/>
  <p:tag name="KSO_WM_UNIT_TEXT_FILL_FORE_SCHEMECOLOR_INDEX_BRIGHTNESS" val="0.25"/>
  <p:tag name="KSO_WM_UNIT_TEXT_FILL_FORE_SCHEMECOLOR_INDEX" val="13"/>
  <p:tag name="KSO_WM_UNIT_TEXT_FILL_TYPE" val="1"/>
  <p:tag name="KSO_WM_TEMPLATE_ASSEMBLE_XID" val="60656f944054ed1e2fb80cdc"/>
  <p:tag name="KSO_WM_TEMPLATE_ASSEMBLE_GROUPID" val="60656f944054ed1e2fb80cd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508_1*f*1"/>
  <p:tag name="KSO_WM_TEMPLATE_CATEGORY" val="diagram"/>
  <p:tag name="KSO_WM_TEMPLATE_INDEX" val="202145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8919555cefd24bbf93942ca5d32982f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f21213e3b1d420cad769cc4a599dbe6"/>
  <p:tag name="KSO_WM_UNIT_TEXT_FILL_FORE_SCHEMECOLOR_INDEX_BRIGHTNESS" val="0.25"/>
  <p:tag name="KSO_WM_UNIT_TEXT_FILL_FORE_SCHEMECOLOR_INDEX" val="13"/>
  <p:tag name="KSO_WM_UNIT_TEXT_FILL_TYPE" val="1"/>
  <p:tag name="KSO_WM_TEMPLATE_ASSEMBLE_XID" val="60656f944054ed1e2fb80cdc"/>
  <p:tag name="KSO_WM_TEMPLATE_ASSEMBLE_GROUPID" val="60656f944054ed1e2fb80cd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96,&quot;width&quot;:1656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80,&quot;width&quot;:110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74.355905511811,&quot;width&quot;:12215.93543307086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16,&quot;width&quot;:1274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776,&quot;width&quot;:778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1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1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2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2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3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3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3427</Words>
  <Application>Microsoft Office PowerPoint</Application>
  <PresentationFormat>宽屏</PresentationFormat>
  <Paragraphs>539</Paragraphs>
  <Slides>64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8" baseType="lpstr">
      <vt:lpstr>Noto Sans S Chinese Medium</vt:lpstr>
      <vt:lpstr>Noto Sans S Chinese Regular</vt:lpstr>
      <vt:lpstr>Soho Gothic Pro</vt:lpstr>
      <vt:lpstr>Source Han Sans CN</vt:lpstr>
      <vt:lpstr>等线</vt:lpstr>
      <vt:lpstr>思源黑体 CN Light</vt:lpstr>
      <vt:lpstr>思源黑体 CN Medium</vt:lpstr>
      <vt:lpstr>思源黑体 CN Normal</vt:lpstr>
      <vt:lpstr>思源黑体 Medium</vt:lpstr>
      <vt:lpstr>思源黑体 Normal</vt:lpstr>
      <vt:lpstr>Arial</vt:lpstr>
      <vt:lpstr>Wingdings</vt:lpstr>
      <vt:lpstr>微软雅黑</vt:lpstr>
      <vt:lpstr>Office 主题​​</vt:lpstr>
      <vt:lpstr>FineBI基础入门</vt:lpstr>
      <vt:lpstr>PowerPoint 演示文稿</vt:lpstr>
      <vt:lpstr>PowerPoint 演示文稿</vt:lpstr>
      <vt:lpstr>登陆FineBI</vt:lpstr>
      <vt:lpstr>FineBI主页构成</vt:lpstr>
      <vt:lpstr>目录</vt:lpstr>
      <vt:lpstr>我的分析</vt:lpstr>
      <vt:lpstr>公共数据</vt:lpstr>
      <vt:lpstr>用户中心插件</vt:lpstr>
      <vt:lpstr>回收站</vt:lpstr>
      <vt:lpstr>PowerPoint 演示文稿</vt:lpstr>
      <vt:lpstr>分析主题使用流程概述</vt:lpstr>
      <vt:lpstr>实操演习：5分钟上手FineBI</vt:lpstr>
      <vt:lpstr>实操演习：5分钟上手FineBI</vt:lpstr>
      <vt:lpstr>实操演习：5分钟上手FineBI</vt:lpstr>
      <vt:lpstr>实操演习：5分钟上手FineBI</vt:lpstr>
      <vt:lpstr>PowerPoint 演示文稿</vt:lpstr>
      <vt:lpstr>新建分析主题</vt:lpstr>
      <vt:lpstr>PowerPoint 演示文稿</vt:lpstr>
      <vt:lpstr>选择并编辑数据：添加数据</vt:lpstr>
      <vt:lpstr>添加数据</vt:lpstr>
      <vt:lpstr>处理数据</vt:lpstr>
      <vt:lpstr>处理数据-新增列</vt:lpstr>
      <vt:lpstr>处理数据-新增列</vt:lpstr>
      <vt:lpstr>处理数据-新增列</vt:lpstr>
      <vt:lpstr>处理数据-新增列</vt:lpstr>
      <vt:lpstr>处理数据-左右合并</vt:lpstr>
      <vt:lpstr>处理数据-左右合并</vt:lpstr>
      <vt:lpstr>处理数据-上下合并</vt:lpstr>
      <vt:lpstr>处理数据-分组汇总</vt:lpstr>
      <vt:lpstr>处理数据-过滤</vt:lpstr>
      <vt:lpstr>处理数据-排序</vt:lpstr>
      <vt:lpstr>处理数据-保存并预览</vt:lpstr>
      <vt:lpstr>血缘分析</vt:lpstr>
      <vt:lpstr>更新信息</vt:lpstr>
      <vt:lpstr>PowerPoint 演示文稿</vt:lpstr>
      <vt:lpstr>制作可视化组件</vt:lpstr>
      <vt:lpstr>制作可视化组件：什么是维度和指标？</vt:lpstr>
      <vt:lpstr>制作可视化组件：添加计算字段</vt:lpstr>
      <vt:lpstr>制作可视化组件：快速计算</vt:lpstr>
      <vt:lpstr>制作可视化组件：选择图表</vt:lpstr>
      <vt:lpstr>制作可视化组件：选择图表</vt:lpstr>
      <vt:lpstr>制作可视化组件：选择图表</vt:lpstr>
      <vt:lpstr>制作可视化组件：属性设置</vt:lpstr>
      <vt:lpstr>制作可视化组件：属性设置</vt:lpstr>
      <vt:lpstr>制作可视化组件：属性设置</vt:lpstr>
      <vt:lpstr>PowerPoint 演示文稿</vt:lpstr>
      <vt:lpstr>仪表板：名词解释</vt:lpstr>
      <vt:lpstr>制作仪表板</vt:lpstr>
      <vt:lpstr>组件交互效果：过滤</vt:lpstr>
      <vt:lpstr>组件交互效果：联动</vt:lpstr>
      <vt:lpstr>组件交互效果：钻取</vt:lpstr>
      <vt:lpstr>组件交互效果：跳转</vt:lpstr>
      <vt:lpstr>仪表板美化：美化三原则</vt:lpstr>
      <vt:lpstr>仪表板美化：其他组件</vt:lpstr>
      <vt:lpstr>仪表板美化：其他组件</vt:lpstr>
      <vt:lpstr>仪表板美化：仪表板样式</vt:lpstr>
      <vt:lpstr>仪表板美化：预览</vt:lpstr>
      <vt:lpstr>PowerPoint 演示文稿</vt:lpstr>
      <vt:lpstr>仪表板分享：公共链接</vt:lpstr>
      <vt:lpstr>仪表板分享：直接分享</vt:lpstr>
      <vt:lpstr>仪表板分享：公开发布</vt:lpstr>
      <vt:lpstr>FineBI在线学习资源</vt:lpstr>
      <vt:lpstr>让数据成为生产力！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FineBI基础入门</dc:title>
  <dc:creator>FineBI</dc:creator>
  <cp:lastModifiedBy>惠敏 张</cp:lastModifiedBy>
  <cp:revision>146</cp:revision>
  <dcterms:created xsi:type="dcterms:W3CDTF">2022-06-06T09:01:00Z</dcterms:created>
  <dcterms:modified xsi:type="dcterms:W3CDTF">2024-08-22T00:57:34Z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892F8E5DCFBD430593646A15D2121BDB</vt:lpwstr>
  </property>
  <property fmtid="{D5CDD505-2E9C-101B-9397-08002B2CF9AE}" pid="3" name="KSOProductBuildVer">
    <vt:lpwstr>2052-12.1.0.15712</vt:lpwstr>
  </property>
</Properties>
</file>